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424" r:id="rId3"/>
    <p:sldId id="425" r:id="rId4"/>
    <p:sldId id="428" r:id="rId5"/>
    <p:sldId id="258" r:id="rId6"/>
    <p:sldId id="291" r:id="rId7"/>
    <p:sldId id="411" r:id="rId8"/>
    <p:sldId id="426" r:id="rId9"/>
    <p:sldId id="414" r:id="rId10"/>
    <p:sldId id="420" r:id="rId11"/>
    <p:sldId id="419" r:id="rId12"/>
    <p:sldId id="320" r:id="rId13"/>
    <p:sldId id="321" r:id="rId14"/>
    <p:sldId id="322" r:id="rId15"/>
    <p:sldId id="415" r:id="rId16"/>
    <p:sldId id="343" r:id="rId17"/>
    <p:sldId id="260" r:id="rId18"/>
    <p:sldId id="423" r:id="rId19"/>
    <p:sldId id="422" r:id="rId20"/>
    <p:sldId id="421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FEA73-7647-4A11-AB13-92BFB8F06F77}" type="doc">
      <dgm:prSet loTypeId="urn:microsoft.com/office/officeart/2005/8/layout/cycle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0D7EBA-715C-4370-BE3C-7450E6D705FA}">
      <dgm:prSet phldrT="[Text]"/>
      <dgm:spPr/>
      <dgm:t>
        <a:bodyPr/>
        <a:lstStyle/>
        <a:p>
          <a:r>
            <a:rPr lang="id-ID" b="1">
              <a:latin typeface="Bookman Old Style" panose="02050604050505020204" pitchFamily="18" charset="0"/>
            </a:rPr>
            <a:t>Penetapan Perdes RKPDesa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8D5892F5-4B58-4A2D-8738-BC7C930EE141}" type="parTrans" cxnId="{73334185-2BFC-4F6B-A497-CED9F0C691AE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3A2DF322-4BCF-4727-BD07-07727A7D1F52}" type="sibTrans" cxnId="{73334185-2BFC-4F6B-A497-CED9F0C691AE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30092356-6C7D-4B0B-AF79-98BAA8E9FF52}">
      <dgm:prSet phldrT="[Text]"/>
      <dgm:spPr/>
      <dgm:t>
        <a:bodyPr/>
        <a:lstStyle/>
        <a:p>
          <a:r>
            <a:rPr lang="id-ID" b="1">
              <a:latin typeface="Bookman Old Style" panose="02050604050505020204" pitchFamily="18" charset="0"/>
            </a:rPr>
            <a:t>Musdes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43A99E43-B96B-4A3A-8C6E-FFC64CAD6CE2}" type="parTrans" cxnId="{B8F2DC19-BCB9-4E68-8F3B-296A4C250066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237219C0-49CC-458D-94BB-5F969EFB1F6F}" type="sibTrans" cxnId="{B8F2DC19-BCB9-4E68-8F3B-296A4C250066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D174D72E-CF5A-41E3-B309-023F118D6775}">
      <dgm:prSet phldrT="[Text]"/>
      <dgm:spPr/>
      <dgm:t>
        <a:bodyPr/>
        <a:lstStyle/>
        <a:p>
          <a:r>
            <a:rPr lang="id-ID" i="1">
              <a:latin typeface="Bookman Old Style" panose="02050604050505020204" pitchFamily="18" charset="0"/>
            </a:rPr>
            <a:t>Rancangan Awal RKPDesa</a:t>
          </a:r>
          <a:endParaRPr lang="en-US" i="1" dirty="0">
            <a:latin typeface="Bookman Old Style" panose="02050604050505020204" pitchFamily="18" charset="0"/>
          </a:endParaRPr>
        </a:p>
      </dgm:t>
    </dgm:pt>
    <dgm:pt modelId="{F553CF7B-957F-4F4C-B71F-C7B093BA1B78}" type="parTrans" cxnId="{51C08676-E411-4D27-B60B-774EB565BF9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C035A46D-0DA0-4E64-BE0D-1D280055E144}" type="sibTrans" cxnId="{51C08676-E411-4D27-B60B-774EB565BF9F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02E9196D-898D-4CBF-9E93-3636A6C66D46}">
      <dgm:prSet phldrT="[Text]"/>
      <dgm:spPr/>
      <dgm:t>
        <a:bodyPr/>
        <a:lstStyle/>
        <a:p>
          <a:r>
            <a:rPr lang="id-ID" b="1">
              <a:latin typeface="Bookman Old Style" panose="02050604050505020204" pitchFamily="18" charset="0"/>
            </a:rPr>
            <a:t>Musrenbangdesa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A3D641D0-10CE-452D-BE0E-4633EA8CAAE4}" type="parTrans" cxnId="{5E182C7E-6113-45FD-A811-711F1EDCE858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640E2FDD-38CE-4D98-80E6-4069316BD5A3}" type="sibTrans" cxnId="{5E182C7E-6113-45FD-A811-711F1EDCE858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A45D3769-9636-4B3B-A595-9A210F2577EA}">
      <dgm:prSet phldrT="[Text]"/>
      <dgm:spPr/>
      <dgm:t>
        <a:bodyPr/>
        <a:lstStyle/>
        <a:p>
          <a:r>
            <a:rPr lang="id-ID" i="1" dirty="0">
              <a:latin typeface="Bookman Old Style" panose="02050604050505020204" pitchFamily="18" charset="0"/>
            </a:rPr>
            <a:t>Rancangan Akhir RKPDesa</a:t>
          </a:r>
          <a:endParaRPr lang="en-US" i="1" dirty="0">
            <a:latin typeface="Bookman Old Style" panose="02050604050505020204" pitchFamily="18" charset="0"/>
          </a:endParaRPr>
        </a:p>
      </dgm:t>
    </dgm:pt>
    <dgm:pt modelId="{B2254184-A398-4379-9EEA-004669C2C186}" type="parTrans" cxnId="{02763AB3-1A30-424C-9CB2-49E3C93C4EA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B6EC68F-7DA7-44D4-9AC0-054303D8EDB7}" type="sibTrans" cxnId="{02763AB3-1A30-424C-9CB2-49E3C93C4EA4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BFEFC5CD-C34A-4D2F-AF00-94C7A31C4F22}" type="pres">
      <dgm:prSet presAssocID="{A6EFEA73-7647-4A11-AB13-92BFB8F06F77}" presName="Name0" presStyleCnt="0">
        <dgm:presLayoutVars>
          <dgm:dir/>
          <dgm:resizeHandles val="exact"/>
        </dgm:presLayoutVars>
      </dgm:prSet>
      <dgm:spPr/>
    </dgm:pt>
    <dgm:pt modelId="{5491A0E7-D862-4B19-97E2-5751171ACF59}" type="pres">
      <dgm:prSet presAssocID="{A6EFEA73-7647-4A11-AB13-92BFB8F06F77}" presName="cycle" presStyleCnt="0"/>
      <dgm:spPr/>
    </dgm:pt>
    <dgm:pt modelId="{C4AE7E54-50E2-4696-B837-A1A1BBF6D1A1}" type="pres">
      <dgm:prSet presAssocID="{690D7EBA-715C-4370-BE3C-7450E6D705FA}" presName="nodeFirstNode" presStyleLbl="node1" presStyleIdx="0" presStyleCnt="5">
        <dgm:presLayoutVars>
          <dgm:bulletEnabled val="1"/>
        </dgm:presLayoutVars>
      </dgm:prSet>
      <dgm:spPr/>
    </dgm:pt>
    <dgm:pt modelId="{276C883C-104E-46BF-B007-3BED51758ABC}" type="pres">
      <dgm:prSet presAssocID="{3A2DF322-4BCF-4727-BD07-07727A7D1F52}" presName="sibTransFirstNode" presStyleLbl="bgShp" presStyleIdx="0" presStyleCnt="1"/>
      <dgm:spPr/>
    </dgm:pt>
    <dgm:pt modelId="{F81A2F16-7A81-4E22-8021-28CA147276D8}" type="pres">
      <dgm:prSet presAssocID="{30092356-6C7D-4B0B-AF79-98BAA8E9FF52}" presName="nodeFollowingNodes" presStyleLbl="node1" presStyleIdx="1" presStyleCnt="5">
        <dgm:presLayoutVars>
          <dgm:bulletEnabled val="1"/>
        </dgm:presLayoutVars>
      </dgm:prSet>
      <dgm:spPr/>
    </dgm:pt>
    <dgm:pt modelId="{8F33D9DA-3E2F-4E99-B439-7862FF090A0A}" type="pres">
      <dgm:prSet presAssocID="{D174D72E-CF5A-41E3-B309-023F118D6775}" presName="nodeFollowingNodes" presStyleLbl="node1" presStyleIdx="2" presStyleCnt="5">
        <dgm:presLayoutVars>
          <dgm:bulletEnabled val="1"/>
        </dgm:presLayoutVars>
      </dgm:prSet>
      <dgm:spPr/>
    </dgm:pt>
    <dgm:pt modelId="{A8667DC7-35E1-4219-8C83-CABAA8F31007}" type="pres">
      <dgm:prSet presAssocID="{02E9196D-898D-4CBF-9E93-3636A6C66D46}" presName="nodeFollowingNodes" presStyleLbl="node1" presStyleIdx="3" presStyleCnt="5">
        <dgm:presLayoutVars>
          <dgm:bulletEnabled val="1"/>
        </dgm:presLayoutVars>
      </dgm:prSet>
      <dgm:spPr/>
    </dgm:pt>
    <dgm:pt modelId="{91A7B1F1-EB98-4173-8A48-07185CA39CE7}" type="pres">
      <dgm:prSet presAssocID="{A45D3769-9636-4B3B-A595-9A210F2577EA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8F2DC19-BCB9-4E68-8F3B-296A4C250066}" srcId="{A6EFEA73-7647-4A11-AB13-92BFB8F06F77}" destId="{30092356-6C7D-4B0B-AF79-98BAA8E9FF52}" srcOrd="1" destOrd="0" parTransId="{43A99E43-B96B-4A3A-8C6E-FFC64CAD6CE2}" sibTransId="{237219C0-49CC-458D-94BB-5F969EFB1F6F}"/>
    <dgm:cxn modelId="{2E134224-D61B-419F-A215-C84A6BF29497}" type="presOf" srcId="{3A2DF322-4BCF-4727-BD07-07727A7D1F52}" destId="{276C883C-104E-46BF-B007-3BED51758ABC}" srcOrd="0" destOrd="0" presId="urn:microsoft.com/office/officeart/2005/8/layout/cycle3"/>
    <dgm:cxn modelId="{071CC429-D516-4D1C-82E1-5BB0F491BD0C}" type="presOf" srcId="{02E9196D-898D-4CBF-9E93-3636A6C66D46}" destId="{A8667DC7-35E1-4219-8C83-CABAA8F31007}" srcOrd="0" destOrd="0" presId="urn:microsoft.com/office/officeart/2005/8/layout/cycle3"/>
    <dgm:cxn modelId="{63F27B6A-E7AA-480B-BDF8-74494B9A0232}" type="presOf" srcId="{D174D72E-CF5A-41E3-B309-023F118D6775}" destId="{8F33D9DA-3E2F-4E99-B439-7862FF090A0A}" srcOrd="0" destOrd="0" presId="urn:microsoft.com/office/officeart/2005/8/layout/cycle3"/>
    <dgm:cxn modelId="{56B07D6E-971D-49C4-A212-665340145852}" type="presOf" srcId="{30092356-6C7D-4B0B-AF79-98BAA8E9FF52}" destId="{F81A2F16-7A81-4E22-8021-28CA147276D8}" srcOrd="0" destOrd="0" presId="urn:microsoft.com/office/officeart/2005/8/layout/cycle3"/>
    <dgm:cxn modelId="{51C08676-E411-4D27-B60B-774EB565BF9F}" srcId="{A6EFEA73-7647-4A11-AB13-92BFB8F06F77}" destId="{D174D72E-CF5A-41E3-B309-023F118D6775}" srcOrd="2" destOrd="0" parTransId="{F553CF7B-957F-4F4C-B71F-C7B093BA1B78}" sibTransId="{C035A46D-0DA0-4E64-BE0D-1D280055E144}"/>
    <dgm:cxn modelId="{5E182C7E-6113-45FD-A811-711F1EDCE858}" srcId="{A6EFEA73-7647-4A11-AB13-92BFB8F06F77}" destId="{02E9196D-898D-4CBF-9E93-3636A6C66D46}" srcOrd="3" destOrd="0" parTransId="{A3D641D0-10CE-452D-BE0E-4633EA8CAAE4}" sibTransId="{640E2FDD-38CE-4D98-80E6-4069316BD5A3}"/>
    <dgm:cxn modelId="{73334185-2BFC-4F6B-A497-CED9F0C691AE}" srcId="{A6EFEA73-7647-4A11-AB13-92BFB8F06F77}" destId="{690D7EBA-715C-4370-BE3C-7450E6D705FA}" srcOrd="0" destOrd="0" parTransId="{8D5892F5-4B58-4A2D-8738-BC7C930EE141}" sibTransId="{3A2DF322-4BCF-4727-BD07-07727A7D1F52}"/>
    <dgm:cxn modelId="{7AC96287-1B4B-43C6-8B03-C6690329611B}" type="presOf" srcId="{A45D3769-9636-4B3B-A595-9A210F2577EA}" destId="{91A7B1F1-EB98-4173-8A48-07185CA39CE7}" srcOrd="0" destOrd="0" presId="urn:microsoft.com/office/officeart/2005/8/layout/cycle3"/>
    <dgm:cxn modelId="{02763AB3-1A30-424C-9CB2-49E3C93C4EA4}" srcId="{A6EFEA73-7647-4A11-AB13-92BFB8F06F77}" destId="{A45D3769-9636-4B3B-A595-9A210F2577EA}" srcOrd="4" destOrd="0" parTransId="{B2254184-A398-4379-9EEA-004669C2C186}" sibTransId="{8B6EC68F-7DA7-44D4-9AC0-054303D8EDB7}"/>
    <dgm:cxn modelId="{3EF7C3E0-5062-49B4-8AD2-3904EC8D387F}" type="presOf" srcId="{A6EFEA73-7647-4A11-AB13-92BFB8F06F77}" destId="{BFEFC5CD-C34A-4D2F-AF00-94C7A31C4F22}" srcOrd="0" destOrd="0" presId="urn:microsoft.com/office/officeart/2005/8/layout/cycle3"/>
    <dgm:cxn modelId="{923CEBFE-AA11-476A-B342-1E15A773D438}" type="presOf" srcId="{690D7EBA-715C-4370-BE3C-7450E6D705FA}" destId="{C4AE7E54-50E2-4696-B837-A1A1BBF6D1A1}" srcOrd="0" destOrd="0" presId="urn:microsoft.com/office/officeart/2005/8/layout/cycle3"/>
    <dgm:cxn modelId="{E421847F-7BD8-4158-A833-F3ADF7F06BC0}" type="presParOf" srcId="{BFEFC5CD-C34A-4D2F-AF00-94C7A31C4F22}" destId="{5491A0E7-D862-4B19-97E2-5751171ACF59}" srcOrd="0" destOrd="0" presId="urn:microsoft.com/office/officeart/2005/8/layout/cycle3"/>
    <dgm:cxn modelId="{1791E8B3-397A-416F-B6D3-D5425267CD58}" type="presParOf" srcId="{5491A0E7-D862-4B19-97E2-5751171ACF59}" destId="{C4AE7E54-50E2-4696-B837-A1A1BBF6D1A1}" srcOrd="0" destOrd="0" presId="urn:microsoft.com/office/officeart/2005/8/layout/cycle3"/>
    <dgm:cxn modelId="{F5CC9947-3C66-4E34-A72E-C268178F283D}" type="presParOf" srcId="{5491A0E7-D862-4B19-97E2-5751171ACF59}" destId="{276C883C-104E-46BF-B007-3BED51758ABC}" srcOrd="1" destOrd="0" presId="urn:microsoft.com/office/officeart/2005/8/layout/cycle3"/>
    <dgm:cxn modelId="{79D41B1E-5949-4633-BC64-9FD2AEFE8E94}" type="presParOf" srcId="{5491A0E7-D862-4B19-97E2-5751171ACF59}" destId="{F81A2F16-7A81-4E22-8021-28CA147276D8}" srcOrd="2" destOrd="0" presId="urn:microsoft.com/office/officeart/2005/8/layout/cycle3"/>
    <dgm:cxn modelId="{38DB75AC-DFE6-42AD-8799-E0774DC3362B}" type="presParOf" srcId="{5491A0E7-D862-4B19-97E2-5751171ACF59}" destId="{8F33D9DA-3E2F-4E99-B439-7862FF090A0A}" srcOrd="3" destOrd="0" presId="urn:microsoft.com/office/officeart/2005/8/layout/cycle3"/>
    <dgm:cxn modelId="{FA2D220B-5856-465F-AA2B-078C923B25AD}" type="presParOf" srcId="{5491A0E7-D862-4B19-97E2-5751171ACF59}" destId="{A8667DC7-35E1-4219-8C83-CABAA8F31007}" srcOrd="4" destOrd="0" presId="urn:microsoft.com/office/officeart/2005/8/layout/cycle3"/>
    <dgm:cxn modelId="{6A3F2374-A900-4BB7-836A-C687CA0F0B12}" type="presParOf" srcId="{5491A0E7-D862-4B19-97E2-5751171ACF59}" destId="{91A7B1F1-EB98-4173-8A48-07185CA39CE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C883C-104E-46BF-B007-3BED51758ABC}">
      <dsp:nvSpPr>
        <dsp:cNvPr id="0" name=""/>
        <dsp:cNvSpPr/>
      </dsp:nvSpPr>
      <dsp:spPr>
        <a:xfrm>
          <a:off x="2932671" y="-33228"/>
          <a:ext cx="5253230" cy="5253230"/>
        </a:xfrm>
        <a:prstGeom prst="circularArrow">
          <a:avLst>
            <a:gd name="adj1" fmla="val 5544"/>
            <a:gd name="adj2" fmla="val 330680"/>
            <a:gd name="adj3" fmla="val 13727666"/>
            <a:gd name="adj4" fmla="val 1741540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E7E54-50E2-4696-B837-A1A1BBF6D1A1}">
      <dsp:nvSpPr>
        <dsp:cNvPr id="0" name=""/>
        <dsp:cNvSpPr/>
      </dsp:nvSpPr>
      <dsp:spPr>
        <a:xfrm>
          <a:off x="4303832" y="3068"/>
          <a:ext cx="2510908" cy="12554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>
              <a:latin typeface="Bookman Old Style" panose="02050604050505020204" pitchFamily="18" charset="0"/>
            </a:rPr>
            <a:t>Penetapan Perdes RKPDesa</a:t>
          </a:r>
          <a:endParaRPr lang="en-US" sz="2000" b="1" kern="1200" dirty="0">
            <a:latin typeface="Bookman Old Style" panose="02050604050505020204" pitchFamily="18" charset="0"/>
          </a:endParaRPr>
        </a:p>
      </dsp:txBody>
      <dsp:txXfrm>
        <a:off x="4365118" y="64354"/>
        <a:ext cx="2388336" cy="1132882"/>
      </dsp:txXfrm>
    </dsp:sp>
    <dsp:sp modelId="{F81A2F16-7A81-4E22-8021-28CA147276D8}">
      <dsp:nvSpPr>
        <dsp:cNvPr id="0" name=""/>
        <dsp:cNvSpPr/>
      </dsp:nvSpPr>
      <dsp:spPr>
        <a:xfrm>
          <a:off x="6434373" y="1550997"/>
          <a:ext cx="2510908" cy="12554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>
              <a:latin typeface="Bookman Old Style" panose="02050604050505020204" pitchFamily="18" charset="0"/>
            </a:rPr>
            <a:t>Musdes</a:t>
          </a:r>
          <a:endParaRPr lang="en-US" sz="2000" b="1" kern="1200" dirty="0">
            <a:latin typeface="Bookman Old Style" panose="02050604050505020204" pitchFamily="18" charset="0"/>
          </a:endParaRPr>
        </a:p>
      </dsp:txBody>
      <dsp:txXfrm>
        <a:off x="6495659" y="1612283"/>
        <a:ext cx="2388336" cy="1132882"/>
      </dsp:txXfrm>
    </dsp:sp>
    <dsp:sp modelId="{8F33D9DA-3E2F-4E99-B439-7862FF090A0A}">
      <dsp:nvSpPr>
        <dsp:cNvPr id="0" name=""/>
        <dsp:cNvSpPr/>
      </dsp:nvSpPr>
      <dsp:spPr>
        <a:xfrm>
          <a:off x="5620579" y="4055598"/>
          <a:ext cx="2510908" cy="12554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i="1" kern="1200">
              <a:latin typeface="Bookman Old Style" panose="02050604050505020204" pitchFamily="18" charset="0"/>
            </a:rPr>
            <a:t>Rancangan Awal RKPDesa</a:t>
          </a:r>
          <a:endParaRPr lang="en-US" sz="2000" i="1" kern="1200" dirty="0">
            <a:latin typeface="Bookman Old Style" panose="02050604050505020204" pitchFamily="18" charset="0"/>
          </a:endParaRPr>
        </a:p>
      </dsp:txBody>
      <dsp:txXfrm>
        <a:off x="5681865" y="4116884"/>
        <a:ext cx="2388336" cy="1132882"/>
      </dsp:txXfrm>
    </dsp:sp>
    <dsp:sp modelId="{A8667DC7-35E1-4219-8C83-CABAA8F31007}">
      <dsp:nvSpPr>
        <dsp:cNvPr id="0" name=""/>
        <dsp:cNvSpPr/>
      </dsp:nvSpPr>
      <dsp:spPr>
        <a:xfrm>
          <a:off x="2987085" y="4055598"/>
          <a:ext cx="2510908" cy="12554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>
              <a:latin typeface="Bookman Old Style" panose="02050604050505020204" pitchFamily="18" charset="0"/>
            </a:rPr>
            <a:t>Musrenbangdesa</a:t>
          </a:r>
          <a:endParaRPr lang="en-US" sz="2000" b="1" kern="1200" dirty="0">
            <a:latin typeface="Bookman Old Style" panose="02050604050505020204" pitchFamily="18" charset="0"/>
          </a:endParaRPr>
        </a:p>
      </dsp:txBody>
      <dsp:txXfrm>
        <a:off x="3048371" y="4116884"/>
        <a:ext cx="2388336" cy="1132882"/>
      </dsp:txXfrm>
    </dsp:sp>
    <dsp:sp modelId="{91A7B1F1-EB98-4173-8A48-07185CA39CE7}">
      <dsp:nvSpPr>
        <dsp:cNvPr id="0" name=""/>
        <dsp:cNvSpPr/>
      </dsp:nvSpPr>
      <dsp:spPr>
        <a:xfrm>
          <a:off x="2173291" y="1550997"/>
          <a:ext cx="2510908" cy="12554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i="1" kern="1200" dirty="0">
              <a:latin typeface="Bookman Old Style" panose="02050604050505020204" pitchFamily="18" charset="0"/>
            </a:rPr>
            <a:t>Rancangan Akhir RKPDesa</a:t>
          </a:r>
          <a:endParaRPr lang="en-US" sz="2000" i="1" kern="1200" dirty="0">
            <a:latin typeface="Bookman Old Style" panose="02050604050505020204" pitchFamily="18" charset="0"/>
          </a:endParaRPr>
        </a:p>
      </dsp:txBody>
      <dsp:txXfrm>
        <a:off x="2234577" y="1612283"/>
        <a:ext cx="2388336" cy="1132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8CBB-E7BE-4DE5-AA53-2923642FB9E3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7C88-9761-4018-B66F-6949BDEC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4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7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8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8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2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4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2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6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8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83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6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F525-057D-42E1-9ED2-0757572D3E8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E53C161-1741-4203-9261-D142578F8A8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67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CF23A-CA38-47DF-A633-01652145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873" y="802298"/>
            <a:ext cx="9947563" cy="1971899"/>
          </a:xfrm>
        </p:spPr>
        <p:txBody>
          <a:bodyPr>
            <a:normAutofit fontScale="90000"/>
          </a:bodyPr>
          <a:lstStyle/>
          <a:p>
            <a:pPr algn="ctr"/>
            <a:br>
              <a:rPr lang="id-ID" dirty="0"/>
            </a:br>
            <a:r>
              <a:rPr lang="id-ID" sz="5300" b="1" dirty="0">
                <a:solidFill>
                  <a:srgbClr val="FF0000"/>
                </a:solidFill>
              </a:rPr>
              <a:t>MENGAWAL</a:t>
            </a:r>
            <a:r>
              <a:rPr lang="id-ID" dirty="0"/>
              <a:t> </a:t>
            </a:r>
            <a:r>
              <a:rPr lang="id-ID" sz="4000" dirty="0"/>
              <a:t>KOMITMEN DESA DALAM BURSA INOVASI DESA </a:t>
            </a:r>
            <a:br>
              <a:rPr lang="id-ID" sz="4000" dirty="0"/>
            </a:br>
            <a:r>
              <a:rPr lang="id-ID" sz="4000" dirty="0"/>
              <a:t>KE DALAM </a:t>
            </a:r>
            <a:r>
              <a:rPr lang="id-ID" sz="5300" b="1" dirty="0">
                <a:solidFill>
                  <a:srgbClr val="00B050"/>
                </a:solidFill>
              </a:rPr>
              <a:t>RKPDESA 2020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DBB8F-FE92-4D53-8E91-6F463266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531205"/>
            <a:ext cx="10707881" cy="1497996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Hery Santoso</a:t>
            </a:r>
          </a:p>
          <a:p>
            <a:pPr algn="ctr"/>
            <a:r>
              <a:rPr lang="id-ID" dirty="0"/>
              <a:t>TIK PID KAB. gunungkidul</a:t>
            </a:r>
          </a:p>
          <a:p>
            <a:pPr algn="ctr"/>
            <a:r>
              <a:rPr lang="id-ID" dirty="0"/>
              <a:t>25 september 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B2B40-ECFA-44E5-8A3C-2C013FC7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60328"/>
            <a:ext cx="1192695" cy="1192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934F0-3EF9-4493-8277-86C9BB131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882" y="1223470"/>
            <a:ext cx="914400" cy="1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56A2-2A7E-4564-B774-5DD3DC13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Penggunaan DD Utk Pencegahan dan Penanganan Stunting</a:t>
            </a:r>
            <a:endParaRPr lang="en-US" dirty="0"/>
          </a:p>
        </p:txBody>
      </p:sp>
      <p:sp>
        <p:nvSpPr>
          <p:cNvPr id="4" name="Pentagon 13">
            <a:extLst>
              <a:ext uri="{FF2B5EF4-FFF2-40B4-BE49-F238E27FC236}">
                <a16:creationId xmlns:a16="http://schemas.microsoft.com/office/drawing/2014/main" id="{FF565ADE-290B-4C77-A6B4-60F6ABA7D76A}"/>
              </a:ext>
            </a:extLst>
          </p:cNvPr>
          <p:cNvSpPr/>
          <p:nvPr/>
        </p:nvSpPr>
        <p:spPr>
          <a:xfrm>
            <a:off x="1695085" y="1928332"/>
            <a:ext cx="3819167" cy="417551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Cooper Black" panose="0208090404030B020404" pitchFamily="18" charset="0"/>
              </a:rPr>
              <a:t>5 </a:t>
            </a:r>
            <a:r>
              <a:rPr lang="en-US" sz="4000" dirty="0" err="1">
                <a:solidFill>
                  <a:srgbClr val="002060"/>
                </a:solidFill>
                <a:latin typeface="Cooper Black" panose="0208090404030B020404" pitchFamily="18" charset="0"/>
              </a:rPr>
              <a:t>Paket</a:t>
            </a:r>
            <a:r>
              <a:rPr lang="en-US" sz="4000" dirty="0">
                <a:solidFill>
                  <a:srgbClr val="002060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ooper Black" panose="0208090404030B020404" pitchFamily="18" charset="0"/>
              </a:rPr>
              <a:t>Layanan</a:t>
            </a:r>
            <a:r>
              <a:rPr lang="en-US" sz="4000" dirty="0">
                <a:solidFill>
                  <a:srgbClr val="002060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ooper Black" panose="0208090404030B020404" pitchFamily="18" charset="0"/>
              </a:rPr>
              <a:t>Konvergensi</a:t>
            </a:r>
            <a:r>
              <a:rPr lang="en-US" sz="4000" dirty="0">
                <a:solidFill>
                  <a:srgbClr val="002060"/>
                </a:solidFill>
                <a:latin typeface="Cooper Black" panose="0208090404030B020404" pitchFamily="18" charset="0"/>
              </a:rPr>
              <a:t> Stunting </a:t>
            </a:r>
            <a:r>
              <a:rPr lang="en-US" sz="4000" dirty="0" err="1">
                <a:solidFill>
                  <a:srgbClr val="002060"/>
                </a:solidFill>
                <a:latin typeface="Cooper Black" panose="0208090404030B020404" pitchFamily="18" charset="0"/>
              </a:rPr>
              <a:t>Desa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BD57F2-9D7E-4B29-80D1-D0AFE9AE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52" y="1590229"/>
            <a:ext cx="5621194" cy="451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83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DCB9B2-E822-4AE3-9993-EEAC1D909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5" y="79536"/>
            <a:ext cx="11873947" cy="66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4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2158-B554-47E1-8D1F-E87A482E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10928"/>
            <a:ext cx="10813774" cy="559904"/>
          </a:xfrm>
        </p:spPr>
        <p:txBody>
          <a:bodyPr>
            <a:normAutofit/>
          </a:bodyPr>
          <a:lstStyle/>
          <a:p>
            <a:r>
              <a:rPr lang="id-ID" dirty="0">
                <a:latin typeface="Bookman Old Style" panose="02050604050505020204" pitchFamily="18" charset="0"/>
              </a:rPr>
              <a:t>Kegiatan Pencegahan Stunting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1E582-FC4D-4FBB-AA41-0B97A1F4C3E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67409" y="1192696"/>
          <a:ext cx="10813774" cy="488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050">
                  <a:extLst>
                    <a:ext uri="{9D8B030D-6E8A-4147-A177-3AD203B41FA5}">
                      <a16:colId xmlns:a16="http://schemas.microsoft.com/office/drawing/2014/main" val="1491316621"/>
                    </a:ext>
                  </a:extLst>
                </a:gridCol>
                <a:gridCol w="3388166">
                  <a:extLst>
                    <a:ext uri="{9D8B030D-6E8A-4147-A177-3AD203B41FA5}">
                      <a16:colId xmlns:a16="http://schemas.microsoft.com/office/drawing/2014/main" val="2428849929"/>
                    </a:ext>
                  </a:extLst>
                </a:gridCol>
                <a:gridCol w="3625114">
                  <a:extLst>
                    <a:ext uri="{9D8B030D-6E8A-4147-A177-3AD203B41FA5}">
                      <a16:colId xmlns:a16="http://schemas.microsoft.com/office/drawing/2014/main" val="982188998"/>
                    </a:ext>
                  </a:extLst>
                </a:gridCol>
                <a:gridCol w="2703444">
                  <a:extLst>
                    <a:ext uri="{9D8B030D-6E8A-4147-A177-3AD203B41FA5}">
                      <a16:colId xmlns:a16="http://schemas.microsoft.com/office/drawing/2014/main" val="1223013119"/>
                    </a:ext>
                  </a:extLst>
                </a:gridCol>
              </a:tblGrid>
              <a:tr h="1506401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Bidang/Kegiatan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Penempatan Dalam Kode Rekening &amp; Nama Kegiatan</a:t>
                      </a:r>
                    </a:p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(Lamp. Perbup 61/2018)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Kebutuhan Data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794999"/>
                  </a:ext>
                </a:extLst>
              </a:tr>
              <a:tr h="3290886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Pendidikan</a:t>
                      </a:r>
                    </a:p>
                    <a:p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Pelatihan Pendidik PAUD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TOT utk 2 orang per desa, 8 hari 64 JPL (@1,5Juta)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Seluruh Guru PAUD di Desa – 2 Orang </a:t>
                      </a:r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sym typeface="Wingdings" panose="05000000000000000000" pitchFamily="2" charset="2"/>
                        </a:rPr>
                        <a:t> 1 sd 2 hari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2.1.01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P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e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ny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e</a:t>
                      </a:r>
                      <a:r>
                        <a:rPr lang="en-US" sz="1800" spc="-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l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e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ngga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r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aa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</a:t>
                      </a:r>
                      <a:r>
                        <a:rPr lang="en-US" sz="1800" spc="-8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P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</a:t>
                      </a:r>
                      <a:r>
                        <a:rPr lang="en-US" sz="1800" spc="-1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U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D/</a:t>
                      </a:r>
                      <a:r>
                        <a:rPr lang="en-US" sz="1800" spc="-1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T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K/</a:t>
                      </a:r>
                      <a:r>
                        <a:rPr lang="en-US" sz="1800" spc="-1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T</a:t>
                      </a:r>
                      <a:r>
                        <a:rPr lang="en-US" sz="1800" spc="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P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A/</a:t>
                      </a:r>
                      <a:r>
                        <a:rPr lang="en-US" sz="1800" spc="-1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T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KA/</a:t>
                      </a:r>
                      <a:r>
                        <a:rPr lang="en-US" sz="1800" spc="-1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T</a:t>
                      </a:r>
                      <a:r>
                        <a:rPr lang="en-US" sz="1800" spc="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P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Q</a:t>
                      </a:r>
                      <a:r>
                        <a:rPr lang="en-US" sz="1800" spc="1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/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M</a:t>
                      </a:r>
                      <a:r>
                        <a:rPr lang="en-US" sz="1800" spc="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ad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r</a:t>
                      </a:r>
                      <a:r>
                        <a:rPr lang="en-US" sz="1800" spc="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s</a:t>
                      </a:r>
                      <a:r>
                        <a:rPr lang="en-US" sz="1800" spc="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h</a:t>
                      </a:r>
                      <a:r>
                        <a:rPr lang="en-US" sz="1800" spc="-4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-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on For</a:t>
                      </a:r>
                      <a:r>
                        <a:rPr lang="en-US" sz="1800" spc="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m</a:t>
                      </a:r>
                      <a:r>
                        <a:rPr lang="en-US" sz="1800" spc="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l</a:t>
                      </a:r>
                      <a:r>
                        <a:rPr lang="en-US" sz="1800" spc="-5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M</a:t>
                      </a:r>
                      <a:r>
                        <a:rPr lang="en-US" sz="1800" spc="-14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i</a:t>
                      </a:r>
                      <a:r>
                        <a:rPr lang="en-US" sz="1800" spc="-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li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k</a:t>
                      </a:r>
                      <a:r>
                        <a:rPr lang="en-US" sz="1800" spc="3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Desa</a:t>
                      </a:r>
                      <a:r>
                        <a:rPr lang="en-US" sz="1800" spc="-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(</a:t>
                      </a:r>
                      <a:r>
                        <a:rPr lang="en-US" sz="1800" spc="-14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B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an</a:t>
                      </a:r>
                      <a:r>
                        <a:rPr lang="en-US" sz="1800" spc="-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t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u</a:t>
                      </a:r>
                      <a:r>
                        <a:rPr lang="en-US" sz="1800" spc="4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</a:t>
                      </a:r>
                      <a:r>
                        <a:rPr lang="en-US" sz="1800" spc="4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Ho</a:t>
                      </a:r>
                      <a:r>
                        <a:rPr lang="en-US" sz="1800" spc="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or</a:t>
                      </a:r>
                      <a:r>
                        <a:rPr lang="en-US" sz="1800" spc="-1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P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e</a:t>
                      </a:r>
                      <a:r>
                        <a:rPr lang="en-US" sz="1800" spc="4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ga</a:t>
                      </a:r>
                      <a:r>
                        <a:rPr lang="en-US" sz="1800" spc="-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j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ar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,</a:t>
                      </a:r>
                      <a:r>
                        <a:rPr lang="en-US" sz="1800" spc="-4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Paka</a:t>
                      </a:r>
                      <a:r>
                        <a:rPr lang="en-US" sz="1800" spc="-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i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S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er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aga</a:t>
                      </a:r>
                      <a:r>
                        <a:rPr lang="en-US" sz="1800" spc="14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m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,</a:t>
                      </a:r>
                      <a:r>
                        <a:rPr lang="en-US" sz="1800" spc="-64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O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p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er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a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s</a:t>
                      </a:r>
                      <a:r>
                        <a:rPr lang="en-US" sz="1800" spc="-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i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o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na</a:t>
                      </a:r>
                      <a:r>
                        <a:rPr lang="en-US" sz="1800" spc="-4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l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,</a:t>
                      </a:r>
                      <a:r>
                        <a:rPr lang="en-US" sz="1800" spc="-19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spc="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d</a:t>
                      </a:r>
                      <a:r>
                        <a:rPr lang="en-US" sz="1800" spc="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s</a:t>
                      </a:r>
                      <a:r>
                        <a:rPr lang="en-US" sz="1800" spc="-9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t</a:t>
                      </a:r>
                      <a:r>
                        <a:rPr lang="en-US" sz="1800" spc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)</a:t>
                      </a:r>
                      <a:endParaRPr lang="id-ID" sz="1800" spc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2.2.94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Pemberian makanan tambahan untuk balita/siswa  PAUD</a:t>
                      </a:r>
                      <a:endParaRPr lang="en-US" sz="18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Bookman Old Sty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Jumlah Pendidik PAUD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Kurikulum Pembelajaran &amp; Materi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Nara Sumber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Waktu yang dibutuhkan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1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0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2158-B554-47E1-8D1F-E87A482E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10928"/>
            <a:ext cx="10813774" cy="559904"/>
          </a:xfrm>
        </p:spPr>
        <p:txBody>
          <a:bodyPr>
            <a:normAutofit/>
          </a:bodyPr>
          <a:lstStyle/>
          <a:p>
            <a:r>
              <a:rPr lang="id-ID" dirty="0">
                <a:latin typeface="Bookman Old Style" panose="02050604050505020204" pitchFamily="18" charset="0"/>
              </a:rPr>
              <a:t>Kegiatan Pencegahan Stunting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1E582-FC4D-4FBB-AA41-0B97A1F4C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5008"/>
              </p:ext>
            </p:extLst>
          </p:nvPr>
        </p:nvGraphicFramePr>
        <p:xfrm>
          <a:off x="967409" y="1040292"/>
          <a:ext cx="10813774" cy="544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050">
                  <a:extLst>
                    <a:ext uri="{9D8B030D-6E8A-4147-A177-3AD203B41FA5}">
                      <a16:colId xmlns:a16="http://schemas.microsoft.com/office/drawing/2014/main" val="1491316621"/>
                    </a:ext>
                  </a:extLst>
                </a:gridCol>
                <a:gridCol w="2322011">
                  <a:extLst>
                    <a:ext uri="{9D8B030D-6E8A-4147-A177-3AD203B41FA5}">
                      <a16:colId xmlns:a16="http://schemas.microsoft.com/office/drawing/2014/main" val="2428849929"/>
                    </a:ext>
                  </a:extLst>
                </a:gridCol>
                <a:gridCol w="4691269">
                  <a:extLst>
                    <a:ext uri="{9D8B030D-6E8A-4147-A177-3AD203B41FA5}">
                      <a16:colId xmlns:a16="http://schemas.microsoft.com/office/drawing/2014/main" val="982188998"/>
                    </a:ext>
                  </a:extLst>
                </a:gridCol>
                <a:gridCol w="2703444">
                  <a:extLst>
                    <a:ext uri="{9D8B030D-6E8A-4147-A177-3AD203B41FA5}">
                      <a16:colId xmlns:a16="http://schemas.microsoft.com/office/drawing/2014/main" val="1223013119"/>
                    </a:ext>
                  </a:extLst>
                </a:gridCol>
              </a:tblGrid>
              <a:tr h="968613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Bidang/Kegiatan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Penempatan Dalam Kode Rekening &amp; Nama Kegiatan</a:t>
                      </a:r>
                    </a:p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(Lamp. Perbup 61/2018)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Kebutuhan Data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794999"/>
                  </a:ext>
                </a:extLst>
              </a:tr>
              <a:tr h="3290886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Bookman Old Style" panose="02050604050505020204" pitchFamily="18" charset="0"/>
                        </a:rPr>
                        <a:t>2</a:t>
                      </a:r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Kesehatan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a. Pelayanan KIA</a:t>
                      </a:r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2.2.98</a:t>
                      </a:r>
                    </a:p>
                    <a:p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Insentif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kader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kesehatan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/KB</a:t>
                      </a:r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2.2.3</a:t>
                      </a:r>
                    </a:p>
                    <a:p>
                      <a:r>
                        <a:rPr lang="sv-SE" sz="1800" dirty="0">
                          <a:latin typeface="Bookman Old Style" panose="02050604050505020204" pitchFamily="18" charset="0"/>
                          <a:cs typeface="Bookman Old Style"/>
                        </a:rPr>
                        <a:t>Penyuluhan dan Pelatihan Bidang Kesehatan (untuk Masyarakat, Tenaga Kesehatan, Kader Kesehatan, dll)</a:t>
                      </a:r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  <a:sym typeface="Wingdings" panose="05000000000000000000" pitchFamily="2" charset="2"/>
                        </a:rPr>
                        <a:t> Pelatihan Kader </a:t>
                      </a:r>
                      <a:r>
                        <a:rPr lang="id-ID" sz="1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Bookman Old Style"/>
                          <a:sym typeface="Wingdings" panose="05000000000000000000" pitchFamily="2" charset="2"/>
                        </a:rPr>
                        <a:t>(pemantauan &amp; Pelaporan kovergensi stunting)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2.2.9</a:t>
                      </a:r>
                    </a:p>
                    <a:p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Pembangunan/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Rehabilitasi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/</a:t>
                      </a:r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P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engadaan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Sarana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/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Prasarana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Posyandu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/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Polindes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/PKD </a:t>
                      </a:r>
                      <a:r>
                        <a:rPr lang="id-ID" sz="1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(Tikar Pertumbuhan, Antropometri)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cs typeface="Bookman Old Sty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Kader KB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Kurikulum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Narasumber</a:t>
                      </a:r>
                    </a:p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Ibu Hamil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Balita</a:t>
                      </a:r>
                    </a:p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Posyandu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@Tikar Pertumbuhan ±250ribu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@Set Antropometri ± 1,5 Juta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1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2158-B554-47E1-8D1F-E87A482E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10928"/>
            <a:ext cx="10813774" cy="559904"/>
          </a:xfrm>
        </p:spPr>
        <p:txBody>
          <a:bodyPr>
            <a:normAutofit/>
          </a:bodyPr>
          <a:lstStyle/>
          <a:p>
            <a:r>
              <a:rPr lang="id-ID" dirty="0">
                <a:latin typeface="Bookman Old Style" panose="02050604050505020204" pitchFamily="18" charset="0"/>
              </a:rPr>
              <a:t>Kegiatan Pencegahan Stunting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1E582-FC4D-4FBB-AA41-0B97A1F4C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800493"/>
              </p:ext>
            </p:extLst>
          </p:nvPr>
        </p:nvGraphicFramePr>
        <p:xfrm>
          <a:off x="967409" y="1192696"/>
          <a:ext cx="10813774" cy="535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050">
                  <a:extLst>
                    <a:ext uri="{9D8B030D-6E8A-4147-A177-3AD203B41FA5}">
                      <a16:colId xmlns:a16="http://schemas.microsoft.com/office/drawing/2014/main" val="1491316621"/>
                    </a:ext>
                  </a:extLst>
                </a:gridCol>
                <a:gridCol w="2322011">
                  <a:extLst>
                    <a:ext uri="{9D8B030D-6E8A-4147-A177-3AD203B41FA5}">
                      <a16:colId xmlns:a16="http://schemas.microsoft.com/office/drawing/2014/main" val="2428849929"/>
                    </a:ext>
                  </a:extLst>
                </a:gridCol>
                <a:gridCol w="4691269">
                  <a:extLst>
                    <a:ext uri="{9D8B030D-6E8A-4147-A177-3AD203B41FA5}">
                      <a16:colId xmlns:a16="http://schemas.microsoft.com/office/drawing/2014/main" val="982188998"/>
                    </a:ext>
                  </a:extLst>
                </a:gridCol>
                <a:gridCol w="2703444">
                  <a:extLst>
                    <a:ext uri="{9D8B030D-6E8A-4147-A177-3AD203B41FA5}">
                      <a16:colId xmlns:a16="http://schemas.microsoft.com/office/drawing/2014/main" val="1223013119"/>
                    </a:ext>
                  </a:extLst>
                </a:gridCol>
              </a:tblGrid>
              <a:tr h="1148722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Bidang/Kegiatan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Penempatan Dalam Kode Rekening &amp; Nama Kegiatan</a:t>
                      </a:r>
                    </a:p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(Lamp. Perbup 61/2018)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Kebutuhan Data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794999"/>
                  </a:ext>
                </a:extLst>
              </a:tr>
              <a:tr h="3290886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Bookman Old Style" panose="02050604050505020204" pitchFamily="18" charset="0"/>
                        </a:rPr>
                        <a:t>2</a:t>
                      </a:r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Kesehatan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b. Sanitasi dan AksesAir Bersih</a:t>
                      </a:r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2.4.90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Penyediaan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dan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pengelolaan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air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bersih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skala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desa</a:t>
                      </a:r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id-ID" sz="1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(Prioritas Rumah Tangga yang mempunyai 1000 HPK)</a:t>
                      </a:r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2.4.91</a:t>
                      </a:r>
                    </a:p>
                    <a:p>
                      <a:r>
                        <a:rPr lang="sv-SE" sz="1800" dirty="0">
                          <a:latin typeface="Bookman Old Style" panose="02050604050505020204" pitchFamily="18" charset="0"/>
                          <a:cs typeface="Bookman Old Style"/>
                        </a:rPr>
                        <a:t>Pemberian stimulan jamban sehat</a:t>
                      </a:r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id-ID" sz="1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(Prioritas Rumah Tangga yang mempunyai 1000 HPK)</a:t>
                      </a:r>
                    </a:p>
                    <a:p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2.4.16</a:t>
                      </a:r>
                    </a:p>
                    <a:p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Pembangunan/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RehabilitasiSistem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Pembuangan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Air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Limbah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(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Drainase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, Air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limbah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Rumah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Tangga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)</a:t>
                      </a:r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cs typeface="Bookman Old Style"/>
                        </a:rPr>
                        <a:t>(Prioritas Rumah Tangga yang mempunyai 1000 HPK)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KK Miskin (Basis BDT dan atau Update BDT)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KK yang mempunyai 1000 HPK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1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2158-B554-47E1-8D1F-E87A482E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10928"/>
            <a:ext cx="10813774" cy="559904"/>
          </a:xfrm>
        </p:spPr>
        <p:txBody>
          <a:bodyPr>
            <a:normAutofit/>
          </a:bodyPr>
          <a:lstStyle/>
          <a:p>
            <a:r>
              <a:rPr lang="id-ID" dirty="0">
                <a:latin typeface="Bookman Old Style" panose="02050604050505020204" pitchFamily="18" charset="0"/>
              </a:rPr>
              <a:t>Kegiatan Pencegahan Stunting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1E582-FC4D-4FBB-AA41-0B97A1F4C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50519"/>
              </p:ext>
            </p:extLst>
          </p:nvPr>
        </p:nvGraphicFramePr>
        <p:xfrm>
          <a:off x="967409" y="1192696"/>
          <a:ext cx="10813774" cy="479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050">
                  <a:extLst>
                    <a:ext uri="{9D8B030D-6E8A-4147-A177-3AD203B41FA5}">
                      <a16:colId xmlns:a16="http://schemas.microsoft.com/office/drawing/2014/main" val="1491316621"/>
                    </a:ext>
                  </a:extLst>
                </a:gridCol>
                <a:gridCol w="2322011">
                  <a:extLst>
                    <a:ext uri="{9D8B030D-6E8A-4147-A177-3AD203B41FA5}">
                      <a16:colId xmlns:a16="http://schemas.microsoft.com/office/drawing/2014/main" val="2428849929"/>
                    </a:ext>
                  </a:extLst>
                </a:gridCol>
                <a:gridCol w="4691269">
                  <a:extLst>
                    <a:ext uri="{9D8B030D-6E8A-4147-A177-3AD203B41FA5}">
                      <a16:colId xmlns:a16="http://schemas.microsoft.com/office/drawing/2014/main" val="982188998"/>
                    </a:ext>
                  </a:extLst>
                </a:gridCol>
                <a:gridCol w="2703444">
                  <a:extLst>
                    <a:ext uri="{9D8B030D-6E8A-4147-A177-3AD203B41FA5}">
                      <a16:colId xmlns:a16="http://schemas.microsoft.com/office/drawing/2014/main" val="1223013119"/>
                    </a:ext>
                  </a:extLst>
                </a:gridCol>
              </a:tblGrid>
              <a:tr h="1506401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Bidang/Kegiatan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Penempatan Dalam Kode Rekening &amp; Nama Kegiatan</a:t>
                      </a:r>
                    </a:p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(Lamp. Perbup 61/2018)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Kebutuhan Data</a:t>
                      </a:r>
                      <a:endParaRPr lang="en-US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794999"/>
                  </a:ext>
                </a:extLst>
              </a:tr>
              <a:tr h="3290886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latin typeface="Bookman Old Style" panose="02050604050505020204" pitchFamily="18" charset="0"/>
                        </a:rPr>
                        <a:t>2</a:t>
                      </a:r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Kesehatan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c. Konseling Gizi Terpadu </a:t>
                      </a:r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2.2.2</a:t>
                      </a:r>
                    </a:p>
                    <a:p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Penyelenggaraan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Posyandu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(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Makanan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Tambahan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, Kelas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Ibu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Hamil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, Kelas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Lansia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,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Insentif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Kader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Posyandu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)</a:t>
                      </a:r>
                      <a:endParaRPr lang="id-ID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  <a:p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2.2.8</a:t>
                      </a:r>
                    </a:p>
                    <a:p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Pemeliharaan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Sarana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/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Prasarana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 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Posyandu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/</a:t>
                      </a:r>
                      <a:r>
                        <a:rPr lang="en-US" sz="1800" dirty="0" err="1">
                          <a:latin typeface="Bookman Old Style" panose="02050604050505020204" pitchFamily="18" charset="0"/>
                          <a:cs typeface="Bookman Old Style"/>
                        </a:rPr>
                        <a:t>Polindes</a:t>
                      </a:r>
                      <a:r>
                        <a:rPr lang="en-US" sz="1800" dirty="0">
                          <a:latin typeface="Bookman Old Style" panose="02050604050505020204" pitchFamily="18" charset="0"/>
                          <a:cs typeface="Bookman Old Style"/>
                        </a:rPr>
                        <a:t>/PKD</a:t>
                      </a:r>
                      <a:r>
                        <a:rPr lang="id-ID" sz="1800" dirty="0">
                          <a:latin typeface="Bookman Old Style" panose="02050604050505020204" pitchFamily="18" charset="0"/>
                          <a:cs typeface="Bookman Old Style"/>
                        </a:rPr>
                        <a:t> (penyediaan ruang konsultasi)</a:t>
                      </a:r>
                      <a:endParaRPr lang="en-US" sz="1800" dirty="0">
                        <a:latin typeface="Bookman Old Style" panose="02050604050505020204" pitchFamily="18" charset="0"/>
                        <a:cs typeface="Bookman Old Sty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Kader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Ibu Hamil dan Balita</a:t>
                      </a: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Jumlah Lansia</a:t>
                      </a:r>
                    </a:p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  <a:p>
                      <a:r>
                        <a:rPr lang="id-ID" dirty="0">
                          <a:latin typeface="Bookman Old Style" panose="02050604050505020204" pitchFamily="18" charset="0"/>
                        </a:rPr>
                        <a:t>Ketersediaan Tenaga Kesehatan di Desa/Kecamatan</a:t>
                      </a:r>
                    </a:p>
                    <a:p>
                      <a:endParaRPr lang="id-ID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1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1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8" y="771533"/>
            <a:ext cx="10225826" cy="10614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PEMBIAYAAN </a:t>
            </a:r>
            <a:br>
              <a:rPr lang="id-ID" dirty="0"/>
            </a:br>
            <a:r>
              <a:rPr lang="en-US" dirty="0"/>
              <a:t>RDS, REMBUG STUNTING </a:t>
            </a:r>
            <a:r>
              <a:rPr lang="id-ID" dirty="0"/>
              <a:t>&amp;</a:t>
            </a:r>
            <a:r>
              <a:rPr lang="en-US" dirty="0"/>
              <a:t> KPM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47434"/>
              </p:ext>
            </p:extLst>
          </p:nvPr>
        </p:nvGraphicFramePr>
        <p:xfrm>
          <a:off x="1094703" y="2697812"/>
          <a:ext cx="10225827" cy="137852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6235">
                  <a:extLst>
                    <a:ext uri="{9D8B030D-6E8A-4147-A177-3AD203B41FA5}">
                      <a16:colId xmlns:a16="http://schemas.microsoft.com/office/drawing/2014/main" val="3520037507"/>
                    </a:ext>
                  </a:extLst>
                </a:gridCol>
                <a:gridCol w="445750">
                  <a:extLst>
                    <a:ext uri="{9D8B030D-6E8A-4147-A177-3AD203B41FA5}">
                      <a16:colId xmlns:a16="http://schemas.microsoft.com/office/drawing/2014/main" val="3922586501"/>
                    </a:ext>
                  </a:extLst>
                </a:gridCol>
                <a:gridCol w="485080">
                  <a:extLst>
                    <a:ext uri="{9D8B030D-6E8A-4147-A177-3AD203B41FA5}">
                      <a16:colId xmlns:a16="http://schemas.microsoft.com/office/drawing/2014/main" val="3595724862"/>
                    </a:ext>
                  </a:extLst>
                </a:gridCol>
                <a:gridCol w="8888762">
                  <a:extLst>
                    <a:ext uri="{9D8B030D-6E8A-4147-A177-3AD203B41FA5}">
                      <a16:colId xmlns:a16="http://schemas.microsoft.com/office/drawing/2014/main" val="1256096361"/>
                    </a:ext>
                  </a:extLst>
                </a:gridCol>
              </a:tblGrid>
              <a:tr h="433315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Sub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Bidang</a:t>
                      </a: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5066342"/>
                  </a:ext>
                </a:extLst>
              </a:tr>
              <a:tr h="945209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240" marR="2540" algn="ctr">
                        <a:lnSpc>
                          <a:spcPts val="9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04</a:t>
                      </a:r>
                      <a:endParaRPr lang="en-US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Penyelenggaraan</a:t>
                      </a: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Desa</a:t>
                      </a: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Siaga</a:t>
                      </a:r>
                      <a:r>
                        <a:rPr lang="en-US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Kesehatan</a:t>
                      </a:r>
                      <a:r>
                        <a:rPr lang="id-ID" sz="1800" b="1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(+ Pelaksanaan Rapat Bulanan dan Rembug Stunting))</a:t>
                      </a:r>
                      <a:endParaRPr lang="en-US" sz="18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39763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56068" y="2130059"/>
            <a:ext cx="10212946" cy="63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u="sng" dirty="0" err="1">
                <a:solidFill>
                  <a:schemeClr val="tx1"/>
                </a:solidFill>
              </a:rPr>
              <a:t>Penganggaran</a:t>
            </a:r>
            <a:r>
              <a:rPr lang="en-US" sz="2000" b="1" i="1" u="sng" dirty="0">
                <a:solidFill>
                  <a:schemeClr val="tx1"/>
                </a:solidFill>
              </a:rPr>
              <a:t> </a:t>
            </a:r>
            <a:r>
              <a:rPr lang="en-US" sz="2000" b="1" i="1" u="sng" dirty="0" err="1">
                <a:solidFill>
                  <a:schemeClr val="tx1"/>
                </a:solidFill>
              </a:rPr>
              <a:t>Operasional</a:t>
            </a:r>
            <a:r>
              <a:rPr lang="en-US" sz="2000" b="1" i="1" u="sng" dirty="0">
                <a:solidFill>
                  <a:schemeClr val="tx1"/>
                </a:solidFill>
              </a:rPr>
              <a:t> RDS  </a:t>
            </a:r>
            <a:r>
              <a:rPr lang="en-US" sz="2000" b="1" i="1" u="sng" dirty="0" err="1">
                <a:solidFill>
                  <a:schemeClr val="tx1"/>
                </a:solidFill>
              </a:rPr>
              <a:t>dan</a:t>
            </a:r>
            <a:r>
              <a:rPr lang="en-US" sz="2000" b="1" i="1" u="sng" dirty="0">
                <a:solidFill>
                  <a:schemeClr val="tx1"/>
                </a:solidFill>
              </a:rPr>
              <a:t>  </a:t>
            </a:r>
            <a:r>
              <a:rPr lang="en-US" sz="2000" b="1" i="1" u="sng" dirty="0" err="1">
                <a:solidFill>
                  <a:schemeClr val="tx1"/>
                </a:solidFill>
              </a:rPr>
              <a:t>Rembug</a:t>
            </a:r>
            <a:r>
              <a:rPr lang="en-US" sz="2000" b="1" i="1" u="sng" dirty="0">
                <a:solidFill>
                  <a:schemeClr val="tx1"/>
                </a:solidFill>
              </a:rPr>
              <a:t> Stunting (Forum </a:t>
            </a:r>
            <a:r>
              <a:rPr lang="en-US" sz="2000" b="1" i="1" u="sng" dirty="0" err="1">
                <a:solidFill>
                  <a:schemeClr val="tx1"/>
                </a:solidFill>
              </a:rPr>
              <a:t>Desa</a:t>
            </a:r>
            <a:r>
              <a:rPr lang="en-US" sz="2000" b="1" i="1" u="sng" dirty="0">
                <a:solidFill>
                  <a:schemeClr val="tx1"/>
                </a:solidFill>
              </a:rPr>
              <a:t>  </a:t>
            </a:r>
            <a:r>
              <a:rPr lang="en-US" sz="2000" b="1" i="1" u="sng" dirty="0" err="1">
                <a:solidFill>
                  <a:schemeClr val="tx1"/>
                </a:solidFill>
              </a:rPr>
              <a:t>Siaga</a:t>
            </a:r>
            <a:r>
              <a:rPr lang="en-US" sz="2000" b="1" i="1" u="sng" dirty="0">
                <a:solidFill>
                  <a:schemeClr val="tx1"/>
                </a:solidFill>
              </a:rPr>
              <a:t>)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04093"/>
              </p:ext>
            </p:extLst>
          </p:nvPr>
        </p:nvGraphicFramePr>
        <p:xfrm>
          <a:off x="1094704" y="4867179"/>
          <a:ext cx="10154998" cy="91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3151">
                  <a:extLst>
                    <a:ext uri="{9D8B030D-6E8A-4147-A177-3AD203B41FA5}">
                      <a16:colId xmlns:a16="http://schemas.microsoft.com/office/drawing/2014/main" val="35200375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22586501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3595724862"/>
                    </a:ext>
                  </a:extLst>
                </a:gridCol>
                <a:gridCol w="8755884">
                  <a:extLst>
                    <a:ext uri="{9D8B030D-6E8A-4147-A177-3AD203B41FA5}">
                      <a16:colId xmlns:a16="http://schemas.microsoft.com/office/drawing/2014/main" val="125609636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Sub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Bidang</a:t>
                      </a:r>
                      <a:r>
                        <a:rPr lang="en-US" sz="200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Kelembagaan</a:t>
                      </a:r>
                      <a:r>
                        <a:rPr lang="en-US" sz="2000" baseline="0" dirty="0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Bookman Old Style" panose="02050604050505020204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Masyarakat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50663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Bookman Old Style"/>
                          <a:ea typeface="Georgia"/>
                          <a:cs typeface="Georgia"/>
                        </a:rPr>
                        <a:t>3</a:t>
                      </a:r>
                      <a:endParaRPr lang="en-US" sz="18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2700" marR="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Bookman Old Style"/>
                          <a:ea typeface="Georgia"/>
                          <a:cs typeface="Georgia"/>
                        </a:rPr>
                        <a:t>4</a:t>
                      </a:r>
                      <a:endParaRPr lang="en-US" sz="18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7145" marR="2540" algn="ctr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Bookman Old Style"/>
                          <a:ea typeface="Georgia"/>
                          <a:cs typeface="Georgia"/>
                        </a:rPr>
                        <a:t>91</a:t>
                      </a:r>
                      <a:endParaRPr lang="en-US" sz="18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5400" marR="0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000000"/>
                          </a:solidFill>
                          <a:latin typeface="Bookman Old Style"/>
                          <a:ea typeface="Georgia"/>
                          <a:cs typeface="Tahoma"/>
                        </a:rPr>
                        <a:t>Pembinaan Kader Pemberdayaan Masyarakat (Operasional KPM)</a:t>
                      </a:r>
                      <a:endParaRPr lang="en-US" sz="1800" b="1" dirty="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val="43063145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94704" y="4067602"/>
            <a:ext cx="10187190" cy="63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u="sng" dirty="0" err="1">
                <a:solidFill>
                  <a:schemeClr val="tx1"/>
                </a:solidFill>
              </a:rPr>
              <a:t>Penganggaran</a:t>
            </a:r>
            <a:r>
              <a:rPr lang="en-US" sz="2000" b="1" i="1" u="sng" dirty="0">
                <a:solidFill>
                  <a:schemeClr val="tx1"/>
                </a:solidFill>
              </a:rPr>
              <a:t> </a:t>
            </a:r>
            <a:r>
              <a:rPr lang="en-US" sz="2000" b="1" i="1" u="sng" dirty="0" err="1">
                <a:solidFill>
                  <a:schemeClr val="tx1"/>
                </a:solidFill>
              </a:rPr>
              <a:t>Operasional</a:t>
            </a:r>
            <a:r>
              <a:rPr lang="en-US" sz="2000" b="1" i="1" u="sng" dirty="0">
                <a:solidFill>
                  <a:schemeClr val="tx1"/>
                </a:solidFill>
              </a:rPr>
              <a:t> KPM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5839-3CB6-4BBA-A9B9-278FAE96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379708"/>
            <a:ext cx="9520158" cy="503695"/>
          </a:xfrm>
        </p:spPr>
        <p:txBody>
          <a:bodyPr>
            <a:normAutofit fontScale="90000"/>
          </a:bodyPr>
          <a:lstStyle/>
          <a:p>
            <a:r>
              <a:rPr lang="id-ID" dirty="0"/>
              <a:t>Syarat Penyaluran Dana Desa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52F3-EF46-4CD0-A8FE-ABD8ED55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1662545"/>
            <a:ext cx="10290511" cy="4281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</a:t>
            </a:r>
            <a:r>
              <a:rPr lang="id-ID" sz="2800" dirty="0"/>
              <a:t>MK 193 Pasal 24 Ayat 2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tahap</a:t>
            </a:r>
            <a:r>
              <a:rPr lang="en-US" sz="2800" dirty="0"/>
              <a:t> I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Desa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APBDesa</a:t>
            </a:r>
            <a:r>
              <a:rPr lang="en-US" sz="2800" dirty="0"/>
              <a:t>;</a:t>
            </a:r>
          </a:p>
          <a:p>
            <a:r>
              <a:rPr lang="en-US" sz="2800" dirty="0" err="1"/>
              <a:t>tahap</a:t>
            </a:r>
            <a:r>
              <a:rPr lang="en-US" sz="2800" dirty="0"/>
              <a:t> II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penyerapan</a:t>
            </a:r>
            <a:r>
              <a:rPr lang="en-US" sz="2800" dirty="0"/>
              <a:t> dan</a:t>
            </a:r>
            <a:r>
              <a:rPr lang="id-ID" sz="2800" dirty="0"/>
              <a:t> </a:t>
            </a:r>
            <a:r>
              <a:rPr lang="en-US" sz="2800" dirty="0" err="1"/>
              <a:t>capaian</a:t>
            </a:r>
            <a:r>
              <a:rPr lang="en-US" sz="2800" dirty="0"/>
              <a:t> output Dana </a:t>
            </a:r>
            <a:r>
              <a:rPr lang="en-US" sz="2800" dirty="0" err="1"/>
              <a:t>Desa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anggaran</a:t>
            </a:r>
            <a:r>
              <a:rPr lang="id-ID" sz="2800" dirty="0"/>
              <a:t> </a:t>
            </a:r>
            <a:r>
              <a:rPr lang="en-US" sz="2800" dirty="0" err="1"/>
              <a:t>sebelumnya</a:t>
            </a:r>
            <a:r>
              <a:rPr lang="id-ID" sz="2800" dirty="0"/>
              <a:t> </a:t>
            </a:r>
            <a:r>
              <a:rPr lang="id-ID" sz="3200" i="1" dirty="0">
                <a:solidFill>
                  <a:srgbClr val="C00000"/>
                </a:solidFill>
              </a:rPr>
              <a:t>(</a:t>
            </a:r>
            <a:r>
              <a:rPr lang="en-US" sz="2400" i="1" dirty="0">
                <a:solidFill>
                  <a:srgbClr val="C00000"/>
                </a:solidFill>
              </a:rPr>
              <a:t>paling</a:t>
            </a:r>
            <a:r>
              <a:rPr lang="id-ID" sz="2400" i="1" dirty="0">
                <a:solidFill>
                  <a:srgbClr val="C00000"/>
                </a:solidFill>
              </a:rPr>
              <a:t> </a:t>
            </a:r>
            <a:r>
              <a:rPr lang="nb-NO" sz="2400" i="1" dirty="0">
                <a:solidFill>
                  <a:srgbClr val="C00000"/>
                </a:solidFill>
              </a:rPr>
              <a:t>lambat tanggal 7 Februari tahun anggaran berjalan</a:t>
            </a:r>
            <a:r>
              <a:rPr lang="id-ID" sz="2400" i="1" dirty="0">
                <a:solidFill>
                  <a:srgbClr val="C00000"/>
                </a:solidFill>
              </a:rPr>
              <a:t>)</a:t>
            </a:r>
            <a:r>
              <a:rPr lang="nb-NO" dirty="0"/>
              <a:t>.</a:t>
            </a:r>
            <a:r>
              <a:rPr lang="en-US" sz="2800" dirty="0"/>
              <a:t>; dan</a:t>
            </a:r>
          </a:p>
        </p:txBody>
      </p:sp>
    </p:spTree>
    <p:extLst>
      <p:ext uri="{BB962C8B-B14F-4D97-AF65-F5344CB8AC3E}">
        <p14:creationId xmlns:p14="http://schemas.microsoft.com/office/powerpoint/2010/main" val="144929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13BB-6B41-4EF8-8A91-8A765A47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678874"/>
            <a:ext cx="10197521" cy="4787472"/>
          </a:xfrm>
        </p:spPr>
        <p:txBody>
          <a:bodyPr>
            <a:normAutofit lnSpcReduction="10000"/>
          </a:bodyPr>
          <a:lstStyle/>
          <a:p>
            <a:r>
              <a:rPr lang="en-US" sz="3600" dirty="0" err="1"/>
              <a:t>tahap</a:t>
            </a:r>
            <a:r>
              <a:rPr lang="en-US" sz="3600" dirty="0"/>
              <a:t> III </a:t>
            </a:r>
            <a:r>
              <a:rPr lang="en-US" sz="3600" dirty="0" err="1"/>
              <a:t>berupa</a:t>
            </a:r>
            <a:r>
              <a:rPr lang="en-US" sz="3600" dirty="0"/>
              <a:t>:</a:t>
            </a:r>
          </a:p>
          <a:p>
            <a:pPr lvl="1"/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realisasi</a:t>
            </a:r>
            <a:r>
              <a:rPr lang="en-US" sz="2800" dirty="0"/>
              <a:t> </a:t>
            </a:r>
            <a:r>
              <a:rPr lang="en-US" sz="2800" dirty="0" err="1"/>
              <a:t>penyerapan</a:t>
            </a:r>
            <a:r>
              <a:rPr lang="en-US" sz="2800" dirty="0"/>
              <a:t> dan </a:t>
            </a:r>
            <a:r>
              <a:rPr lang="en-US" sz="2800" dirty="0" err="1"/>
              <a:t>capaian</a:t>
            </a:r>
            <a:r>
              <a:rPr lang="en-US" sz="2800" dirty="0"/>
              <a:t> output</a:t>
            </a:r>
            <a:r>
              <a:rPr lang="id-ID" sz="2800" dirty="0"/>
              <a:t> </a:t>
            </a:r>
            <a:r>
              <a:rPr lang="sv-SE" sz="2800" dirty="0"/>
              <a:t>Dana Desa sampai dengan tahap II</a:t>
            </a:r>
            <a:r>
              <a:rPr lang="id-ID" sz="2800" dirty="0"/>
              <a:t> </a:t>
            </a:r>
            <a:r>
              <a:rPr lang="id-ID" sz="3600" i="1" dirty="0">
                <a:solidFill>
                  <a:srgbClr val="C00000"/>
                </a:solidFill>
              </a:rPr>
              <a:t>(</a:t>
            </a:r>
            <a:r>
              <a:rPr lang="en-US" sz="3200" i="1" dirty="0">
                <a:solidFill>
                  <a:srgbClr val="C00000"/>
                </a:solidFill>
              </a:rPr>
              <a:t>paling </a:t>
            </a:r>
            <a:r>
              <a:rPr lang="en-US" sz="3200" i="1" dirty="0" err="1">
                <a:solidFill>
                  <a:srgbClr val="C00000"/>
                </a:solidFill>
              </a:rPr>
              <a:t>lambat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tanggal</a:t>
            </a:r>
            <a:r>
              <a:rPr lang="id-ID" sz="3200" i="1" dirty="0">
                <a:solidFill>
                  <a:srgbClr val="C00000"/>
                </a:solidFill>
              </a:rPr>
              <a:t> </a:t>
            </a:r>
            <a:r>
              <a:rPr lang="sv-SE" sz="3200" i="1" dirty="0">
                <a:solidFill>
                  <a:srgbClr val="C00000"/>
                </a:solidFill>
              </a:rPr>
              <a:t>7 Juni tah</a:t>
            </a:r>
            <a:r>
              <a:rPr lang="id-ID" sz="3200" i="1" dirty="0">
                <a:solidFill>
                  <a:srgbClr val="C00000"/>
                </a:solidFill>
              </a:rPr>
              <a:t>u</a:t>
            </a:r>
            <a:r>
              <a:rPr lang="sv-SE" sz="3200" i="1" dirty="0">
                <a:solidFill>
                  <a:srgbClr val="C00000"/>
                </a:solidFill>
              </a:rPr>
              <a:t>n anggaran berjalan</a:t>
            </a:r>
            <a:r>
              <a:rPr lang="id-ID" sz="3200" i="1" dirty="0">
                <a:solidFill>
                  <a:srgbClr val="C00000"/>
                </a:solidFill>
              </a:rPr>
              <a:t>)</a:t>
            </a:r>
            <a:r>
              <a:rPr lang="sv-SE" sz="4800" dirty="0"/>
              <a:t>; </a:t>
            </a:r>
            <a:r>
              <a:rPr lang="sv-SE" sz="3600" dirty="0"/>
              <a:t>dan</a:t>
            </a:r>
            <a:endParaRPr lang="sv-SE" sz="4800" dirty="0"/>
          </a:p>
          <a:p>
            <a:pPr lvl="1"/>
            <a:r>
              <a:rPr lang="sv-SE" sz="3200" b="1" dirty="0"/>
              <a:t>laporan konvergensi pencegahan stunting</a:t>
            </a:r>
            <a:r>
              <a:rPr lang="id-ID" sz="3200" b="1" dirty="0"/>
              <a:t> </a:t>
            </a:r>
            <a:r>
              <a:rPr lang="en-US" sz="3200" b="1" dirty="0" err="1"/>
              <a:t>tingkat</a:t>
            </a:r>
            <a:r>
              <a:rPr lang="en-US" sz="3200" b="1" dirty="0"/>
              <a:t> </a:t>
            </a:r>
            <a:r>
              <a:rPr lang="en-US" sz="3200" b="1" dirty="0" err="1"/>
              <a:t>Desa</a:t>
            </a:r>
            <a:r>
              <a:rPr lang="en-US" sz="3200" b="1" dirty="0"/>
              <a:t> </a:t>
            </a:r>
            <a:r>
              <a:rPr lang="en-US" sz="3200" b="1" dirty="0" err="1"/>
              <a:t>tahun</a:t>
            </a:r>
            <a:r>
              <a:rPr lang="en-US" sz="3200" b="1" dirty="0"/>
              <a:t> </a:t>
            </a:r>
            <a:r>
              <a:rPr lang="en-US" sz="3200" b="1" dirty="0" err="1"/>
              <a:t>anggaran</a:t>
            </a:r>
            <a:r>
              <a:rPr lang="en-US" sz="3200" b="1" dirty="0"/>
              <a:t> </a:t>
            </a:r>
            <a:r>
              <a:rPr lang="en-US" sz="3200" b="1" dirty="0" err="1"/>
              <a:t>sebelumnya</a:t>
            </a:r>
            <a:r>
              <a:rPr lang="id-ID" sz="3200" b="1" dirty="0"/>
              <a:t> </a:t>
            </a:r>
            <a:r>
              <a:rPr lang="id-ID" sz="4000" i="1" dirty="0">
                <a:solidFill>
                  <a:srgbClr val="C00000"/>
                </a:solidFill>
              </a:rPr>
              <a:t>(</a:t>
            </a:r>
            <a:r>
              <a:rPr lang="en-US" sz="3200" i="1" dirty="0">
                <a:solidFill>
                  <a:srgbClr val="C00000"/>
                </a:solidFill>
              </a:rPr>
              <a:t>paling</a:t>
            </a:r>
            <a:r>
              <a:rPr lang="id-ID" sz="3200" i="1" dirty="0">
                <a:solidFill>
                  <a:srgbClr val="C00000"/>
                </a:solidFill>
              </a:rPr>
              <a:t> </a:t>
            </a:r>
            <a:r>
              <a:rPr lang="nb-NO" sz="3200" i="1" dirty="0">
                <a:solidFill>
                  <a:srgbClr val="C00000"/>
                </a:solidFill>
              </a:rPr>
              <a:t>lambat tanggal 7 Februari tahun anggaran berjalan</a:t>
            </a:r>
            <a:r>
              <a:rPr lang="id-ID" sz="3200" i="1" dirty="0">
                <a:solidFill>
                  <a:srgbClr val="C00000"/>
                </a:solidFill>
              </a:rPr>
              <a:t>)</a:t>
            </a:r>
            <a:r>
              <a:rPr lang="nb-NO" sz="3200" dirty="0"/>
              <a:t>.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75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87C5-8613-4019-8DBF-69E125DB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652322"/>
          </a:xfrm>
        </p:spPr>
        <p:txBody>
          <a:bodyPr/>
          <a:lstStyle/>
          <a:p>
            <a:r>
              <a:rPr lang="id-ID" dirty="0"/>
              <a:t>Penyusunan Laporan Konvergensi Stunting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34D95-C7B6-4C72-9A4B-AF3F2B665492}"/>
              </a:ext>
            </a:extLst>
          </p:cNvPr>
          <p:cNvSpPr/>
          <p:nvPr/>
        </p:nvSpPr>
        <p:spPr>
          <a:xfrm>
            <a:off x="785246" y="1777043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FORMULIR PENDATAAN KONDISI LAYANAN DAN REKAPITULASI STATUS SASARAN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9D8EF-A96C-49B6-9DB7-6FFDA5641F4D}"/>
              </a:ext>
            </a:extLst>
          </p:cNvPr>
          <p:cNvSpPr/>
          <p:nvPr/>
        </p:nvSpPr>
        <p:spPr>
          <a:xfrm>
            <a:off x="1534696" y="2544810"/>
            <a:ext cx="6096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FORMULIR PEMANTAUAN BULANAN IBU HAMIL</a:t>
            </a:r>
            <a:endParaRPr lang="id-ID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5EC5D-03FC-4CF1-9091-90506AF3510B}"/>
              </a:ext>
            </a:extLst>
          </p:cNvPr>
          <p:cNvSpPr/>
          <p:nvPr/>
        </p:nvSpPr>
        <p:spPr>
          <a:xfrm>
            <a:off x="2242088" y="3326432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FORMULIR PEMANTAUAN BULANAN ANAK 0-2 TAHUN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5E80FB-27C9-4213-91B9-C2E23FE2B3E0}"/>
              </a:ext>
            </a:extLst>
          </p:cNvPr>
          <p:cNvSpPr/>
          <p:nvPr/>
        </p:nvSpPr>
        <p:spPr>
          <a:xfrm>
            <a:off x="2846522" y="4202212"/>
            <a:ext cx="6096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FORMULIR PEMANTAUAN LAYANAN DAN SASARAN PAUD ANAK 2 – 6 TAHUN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F4F77-C296-4CF5-9475-290A51CB40F4}"/>
              </a:ext>
            </a:extLst>
          </p:cNvPr>
          <p:cNvSpPr/>
          <p:nvPr/>
        </p:nvSpPr>
        <p:spPr>
          <a:xfrm>
            <a:off x="3698929" y="4983176"/>
            <a:ext cx="6096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FORMULIR REKAPITULASI HASIL PEMANTAUAN 3 (TIGA) BULANAN BAGI IBU HAMIL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C8E9C-FC54-49EB-8B39-C432F3170490}"/>
              </a:ext>
            </a:extLst>
          </p:cNvPr>
          <p:cNvSpPr/>
          <p:nvPr/>
        </p:nvSpPr>
        <p:spPr>
          <a:xfrm>
            <a:off x="4555899" y="5764140"/>
            <a:ext cx="609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FORMULIR REKAPITULASI HASIL PEMANTAUAN 3 (TIGA) BULANAN BAGI ANAK 0-2 TAHUN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F8F78-6502-4AD6-8258-530EA279E9F7}"/>
              </a:ext>
            </a:extLst>
          </p:cNvPr>
          <p:cNvSpPr/>
          <p:nvPr/>
        </p:nvSpPr>
        <p:spPr>
          <a:xfrm>
            <a:off x="247973" y="1763188"/>
            <a:ext cx="53727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C00000"/>
                </a:solidFill>
              </a:rPr>
              <a:t>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AB492A-B2B5-4519-84B0-CFEC69F976C2}"/>
              </a:ext>
            </a:extLst>
          </p:cNvPr>
          <p:cNvSpPr/>
          <p:nvPr/>
        </p:nvSpPr>
        <p:spPr>
          <a:xfrm>
            <a:off x="1704815" y="3326431"/>
            <a:ext cx="53727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C00000"/>
                </a:solidFill>
              </a:rPr>
              <a:t>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9A5A7-D368-4C12-B539-57775A4FBF68}"/>
              </a:ext>
            </a:extLst>
          </p:cNvPr>
          <p:cNvSpPr/>
          <p:nvPr/>
        </p:nvSpPr>
        <p:spPr>
          <a:xfrm>
            <a:off x="2309249" y="4202212"/>
            <a:ext cx="53727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C00000"/>
                </a:solidFill>
              </a:rPr>
              <a:t>4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AE4B60-34CF-466A-82D2-CFBCABF3B998}"/>
              </a:ext>
            </a:extLst>
          </p:cNvPr>
          <p:cNvSpPr/>
          <p:nvPr/>
        </p:nvSpPr>
        <p:spPr>
          <a:xfrm>
            <a:off x="3182319" y="4989033"/>
            <a:ext cx="53727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C00000"/>
                </a:solidFill>
              </a:rPr>
              <a:t>5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8229D6-4003-450C-9334-6897BE13F9A2}"/>
              </a:ext>
            </a:extLst>
          </p:cNvPr>
          <p:cNvSpPr/>
          <p:nvPr/>
        </p:nvSpPr>
        <p:spPr>
          <a:xfrm>
            <a:off x="4018626" y="5748641"/>
            <a:ext cx="53727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C00000"/>
                </a:solidFill>
              </a:rPr>
              <a:t>6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F29E44-215E-454A-ACE2-32FB2432C5E7}"/>
              </a:ext>
            </a:extLst>
          </p:cNvPr>
          <p:cNvSpPr/>
          <p:nvPr/>
        </p:nvSpPr>
        <p:spPr>
          <a:xfrm>
            <a:off x="1018086" y="2537357"/>
            <a:ext cx="53727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C00000"/>
                </a:solidFill>
              </a:rPr>
              <a:t>2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2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F62C-6DA4-4643-93A3-4CED57DC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17420"/>
            <a:ext cx="10404764" cy="3228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PID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kapasitas</a:t>
            </a:r>
            <a:r>
              <a:rPr lang="en-US" sz="2800" dirty="0"/>
              <a:t> </a:t>
            </a:r>
            <a:r>
              <a:rPr lang="en-US" sz="2800" dirty="0" err="1"/>
              <a:t>desa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 dan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desa</a:t>
            </a:r>
            <a:r>
              <a:rPr lang="en-US" sz="2800" dirty="0"/>
              <a:t> yang </a:t>
            </a:r>
            <a:r>
              <a:rPr lang="en-US" sz="2800" dirty="0" err="1"/>
              <a:t>bersumber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DD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berkualitas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inovasi</a:t>
            </a:r>
            <a:r>
              <a:rPr lang="en-US" sz="2800" dirty="0"/>
              <a:t> </a:t>
            </a:r>
            <a:r>
              <a:rPr lang="en-US" sz="2800" dirty="0" err="1"/>
              <a:t>desa</a:t>
            </a:r>
            <a:r>
              <a:rPr lang="en-US" sz="2800" dirty="0"/>
              <a:t>, </a:t>
            </a:r>
            <a:r>
              <a:rPr lang="en-US" sz="2800" dirty="0" err="1"/>
              <a:t>replikasi</a:t>
            </a:r>
            <a:r>
              <a:rPr lang="en-US" sz="2800" dirty="0"/>
              <a:t> dan/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adopsi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dan </a:t>
            </a:r>
            <a:r>
              <a:rPr lang="en-US" sz="2800" dirty="0" err="1"/>
              <a:t>pemberdayaan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Desa</a:t>
            </a:r>
            <a:r>
              <a:rPr lang="en-US" sz="2800" dirty="0"/>
              <a:t> yang </a:t>
            </a:r>
            <a:r>
              <a:rPr lang="en-US" sz="2800" dirty="0" err="1"/>
              <a:t>inovatif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dukungan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P2KTD. </a:t>
            </a:r>
          </a:p>
        </p:txBody>
      </p:sp>
    </p:spTree>
    <p:extLst>
      <p:ext uri="{BB962C8B-B14F-4D97-AF65-F5344CB8AC3E}">
        <p14:creationId xmlns:p14="http://schemas.microsoft.com/office/powerpoint/2010/main" val="331529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EAA97B-9D3B-4101-88CC-2775AFD5F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4" t="35783" r="30725" b="7938"/>
          <a:stretch/>
        </p:blipFill>
        <p:spPr>
          <a:xfrm>
            <a:off x="356397" y="387458"/>
            <a:ext cx="11484307" cy="59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6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41684D9-097A-4EFF-97AA-FF53C1DF484D}"/>
              </a:ext>
            </a:extLst>
          </p:cNvPr>
          <p:cNvSpPr txBox="1">
            <a:spLocks/>
          </p:cNvSpPr>
          <p:nvPr/>
        </p:nvSpPr>
        <p:spPr>
          <a:xfrm>
            <a:off x="981892" y="5492933"/>
            <a:ext cx="10384971" cy="6662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+mj-cs"/>
              </a:rPr>
              <a:t>Menuju Gunungkidul Maju Sejahtera &amp; Berbudaya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SemiBold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D776CE-EEC3-4E3F-9747-3BAB81EA1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" t="18270" r="34215" b="8742"/>
          <a:stretch/>
        </p:blipFill>
        <p:spPr>
          <a:xfrm>
            <a:off x="2183674" y="339212"/>
            <a:ext cx="8060257" cy="51537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FF42D4-0E9A-4564-863D-B9700F4840D9}"/>
              </a:ext>
            </a:extLst>
          </p:cNvPr>
          <p:cNvSpPr txBox="1">
            <a:spLocks/>
          </p:cNvSpPr>
          <p:nvPr/>
        </p:nvSpPr>
        <p:spPr>
          <a:xfrm>
            <a:off x="2183674" y="708810"/>
            <a:ext cx="8060257" cy="1939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nard MT Condensed" panose="02050806060905020404" pitchFamily="18" charset="0"/>
                <a:ea typeface="+mj-ea"/>
                <a:cs typeface="+mj-cs"/>
              </a:rPr>
              <a:t>SEKIAN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nard MT Condensed" panose="02050806060905020404" pitchFamily="18" charset="0"/>
                <a:ea typeface="+mj-ea"/>
                <a:cs typeface="+mj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nard MT Condensed" panose="02050806060905020404" pitchFamily="18" charset="0"/>
                <a:ea typeface="+mj-ea"/>
                <a:cs typeface="+mj-cs"/>
              </a:rPr>
              <a:t>TERIMAKASIH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rnard MT Condensed" panose="020508060609050204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24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C044-2107-42E9-B69F-FAB7D817C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817418"/>
            <a:ext cx="10269377" cy="464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Replikasi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yang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program </a:t>
            </a:r>
            <a:r>
              <a:rPr lang="en-US" sz="3200" dirty="0" err="1"/>
              <a:t>Inovasi</a:t>
            </a:r>
            <a:r>
              <a:rPr lang="en-US" sz="3200" dirty="0"/>
              <a:t> </a:t>
            </a:r>
            <a:r>
              <a:rPr lang="en-US" sz="3200" dirty="0" err="1"/>
              <a:t>Desa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replikasi</a:t>
            </a:r>
            <a:r>
              <a:rPr lang="en-US" sz="3200" dirty="0"/>
              <a:t> </a:t>
            </a:r>
            <a:r>
              <a:rPr lang="en-US" sz="3200" dirty="0" err="1"/>
              <a:t>bertujuan</a:t>
            </a:r>
            <a:r>
              <a:rPr lang="en-US" sz="3200" dirty="0"/>
              <a:t> agar </a:t>
            </a:r>
            <a:r>
              <a:rPr lang="en-US" sz="3200" dirty="0" err="1"/>
              <a:t>desa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gambaran</a:t>
            </a:r>
            <a:r>
              <a:rPr lang="en-US" sz="3200" dirty="0"/>
              <a:t> dan </a:t>
            </a:r>
            <a:r>
              <a:rPr lang="en-US" sz="3200" dirty="0" err="1"/>
              <a:t>keyakinan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memasukkan</a:t>
            </a:r>
            <a:r>
              <a:rPr lang="en-US" sz="3200" dirty="0"/>
              <a:t> </a:t>
            </a:r>
            <a:r>
              <a:rPr lang="en-US" sz="3200" dirty="0" err="1"/>
              <a:t>kartu</a:t>
            </a:r>
            <a:r>
              <a:rPr lang="en-US" sz="3200" dirty="0"/>
              <a:t> </a:t>
            </a:r>
            <a:r>
              <a:rPr lang="en-US" sz="3200" dirty="0" err="1"/>
              <a:t>komitmen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APBDES</a:t>
            </a:r>
            <a:r>
              <a:rPr lang="id-ID" sz="3200" dirty="0"/>
              <a:t>, sehingga kartu komitmen terakomodir dalam perencanaan dan penganggaran pembangunan desa.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00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C044-2107-42E9-B69F-FAB7D817C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817418"/>
            <a:ext cx="10269377" cy="464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400" b="1" dirty="0">
                <a:solidFill>
                  <a:srgbClr val="FF0000"/>
                </a:solidFill>
              </a:rPr>
              <a:t>Pengarusutamaan</a:t>
            </a:r>
            <a:r>
              <a:rPr lang="id-ID" sz="3600" dirty="0"/>
              <a:t> dilakukan melalui proses pengelolaan inovasi dan peningkatan kapasitas pelaku masyarakat dan Desa dan diharapkan kegiatan replikasi dapat dilakukan pada tahun berikutnya.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769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A05ED-E2F3-463E-8A92-9ECC017C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018" y="1884218"/>
            <a:ext cx="10349346" cy="4292745"/>
          </a:xfrm>
        </p:spPr>
        <p:txBody>
          <a:bodyPr>
            <a:normAutofit/>
          </a:bodyPr>
          <a:lstStyle/>
          <a:p>
            <a:r>
              <a:rPr lang="id-ID" sz="2400" dirty="0">
                <a:sym typeface="Wingdings" panose="05000000000000000000" pitchFamily="2" charset="2"/>
              </a:rPr>
              <a:t>SP2D Terbit Tanggal 17 September 2019</a:t>
            </a:r>
          </a:p>
          <a:p>
            <a:r>
              <a:rPr lang="id-ID" sz="2400" dirty="0">
                <a:sym typeface="Wingdings" panose="05000000000000000000" pitchFamily="2" charset="2"/>
              </a:rPr>
              <a:t>Pencairan DD Tahap III  RKUN ke RKUD tanggal 17 September 2019</a:t>
            </a:r>
          </a:p>
          <a:p>
            <a:r>
              <a:rPr lang="id-ID" sz="2400" dirty="0">
                <a:sym typeface="Wingdings" panose="05000000000000000000" pitchFamily="2" charset="2"/>
              </a:rPr>
              <a:t>Rekomendasi Penyaluran DD Tahap III (Glbng I  143 Desa) tanggal 18 September 2019</a:t>
            </a:r>
          </a:p>
          <a:p>
            <a:r>
              <a:rPr lang="id-ID" sz="2400" dirty="0">
                <a:sym typeface="Wingdings" panose="05000000000000000000" pitchFamily="2" charset="2"/>
              </a:rPr>
              <a:t>Rekomendasi Penyaluran DD Tahap III (Glbng II  1 Desa) tanggal 20 September 2019  </a:t>
            </a:r>
          </a:p>
          <a:p>
            <a:r>
              <a:rPr lang="id-ID" sz="2400" dirty="0">
                <a:sym typeface="Wingdings" panose="05000000000000000000" pitchFamily="2" charset="2"/>
              </a:rPr>
              <a:t>Penyaluran DD Tahap III  SP2D tgl 23 September 2019 dan masuk RKD tanggal 24 September 2019 (7 hari kerja)</a:t>
            </a:r>
          </a:p>
          <a:p>
            <a:endParaRPr lang="id-ID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6F67C4-070F-4231-8CC4-4D0E2916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81036"/>
            <a:ext cx="9520158" cy="1203181"/>
          </a:xfrm>
        </p:spPr>
        <p:txBody>
          <a:bodyPr anchor="ctr">
            <a:normAutofit/>
          </a:bodyPr>
          <a:lstStyle/>
          <a:p>
            <a:r>
              <a:rPr lang="id-ID" sz="4000" dirty="0"/>
              <a:t>Status DD Tahap III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3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10FC0-9D23-4B5D-9211-2E2E61BA6A1F}"/>
              </a:ext>
            </a:extLst>
          </p:cNvPr>
          <p:cNvSpPr/>
          <p:nvPr/>
        </p:nvSpPr>
        <p:spPr>
          <a:xfrm>
            <a:off x="6400800" y="3205908"/>
            <a:ext cx="4197427" cy="33254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5EF9F-1CFD-4B01-93A0-D8D6BD028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13960" r="11556" b="10783"/>
          <a:stretch/>
        </p:blipFill>
        <p:spPr>
          <a:xfrm>
            <a:off x="1360896" y="407914"/>
            <a:ext cx="4161183" cy="615506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0E32E-6AD8-4F80-AAAA-6DD235839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96" t="23951" r="20000" b="7225"/>
          <a:stretch/>
        </p:blipFill>
        <p:spPr>
          <a:xfrm>
            <a:off x="6096000" y="407913"/>
            <a:ext cx="4735104" cy="350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E3BF33-E356-4C46-AD29-087889E91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61" t="49777" r="21422" b="6839"/>
          <a:stretch/>
        </p:blipFill>
        <p:spPr>
          <a:xfrm>
            <a:off x="6095999" y="3494384"/>
            <a:ext cx="4735104" cy="30245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2FD27C-B5BF-440D-AE09-8806A0AD48E3}"/>
              </a:ext>
            </a:extLst>
          </p:cNvPr>
          <p:cNvSpPr/>
          <p:nvPr/>
        </p:nvSpPr>
        <p:spPr>
          <a:xfrm rot="19021415">
            <a:off x="-303860" y="1154811"/>
            <a:ext cx="3594101" cy="52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SE Bupati Gunungkidul</a:t>
            </a:r>
          </a:p>
          <a:p>
            <a:pPr algn="ctr"/>
            <a:r>
              <a:rPr lang="id-ID" sz="1600" dirty="0"/>
              <a:t>Nomor 050/3261, Tanggal 2 Juli 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11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9026-B7D5-4026-8661-8255F79E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589" y="842211"/>
            <a:ext cx="10371222" cy="52077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2400" dirty="0">
                <a:latin typeface="+mj-lt"/>
              </a:rPr>
              <a:t>Komitmen desa dalam Bursa Inovasi Desa WAJIB dilaksanakan oleh Desa, diantaranya adalah :</a:t>
            </a:r>
          </a:p>
          <a:p>
            <a:pPr marL="457200" indent="-457200">
              <a:spcAft>
                <a:spcPts val="0"/>
              </a:spcAft>
              <a:buFont typeface="+mj-lt"/>
              <a:buAutoNum type="alphaUcPeriod"/>
            </a:pPr>
            <a:r>
              <a:rPr lang="id-ID" sz="2400" dirty="0">
                <a:latin typeface="+mj-lt"/>
              </a:rPr>
              <a:t>Bidang Pelaksanaan Pembangunan Desa</a:t>
            </a:r>
          </a:p>
          <a:p>
            <a:pPr marL="908050" lvl="1" indent="-457200"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latin typeface="+mj-lt"/>
              </a:rPr>
              <a:t>Insentif Kader Pembangunan Manusia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tidak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mendapatkan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alokasi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dari</a:t>
            </a:r>
            <a:r>
              <a:rPr lang="en-US" sz="2400" dirty="0">
                <a:latin typeface="+mj-lt"/>
              </a:rPr>
              <a:t> APBD </a:t>
            </a:r>
            <a:r>
              <a:rPr lang="en-US" sz="2400" dirty="0" err="1">
                <a:latin typeface="+mj-lt"/>
              </a:rPr>
              <a:t>maupun</a:t>
            </a:r>
            <a:r>
              <a:rPr lang="en-US" sz="2400" dirty="0">
                <a:latin typeface="+mj-lt"/>
              </a:rPr>
              <a:t> APBN</a:t>
            </a:r>
            <a:r>
              <a:rPr lang="id-ID"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908050" lvl="1" indent="-457200">
              <a:spcAft>
                <a:spcPts val="0"/>
              </a:spcAft>
              <a:buFont typeface="+mj-lt"/>
              <a:buAutoNum type="arabicPeriod"/>
            </a:pPr>
            <a:r>
              <a:rPr lang="id-ID" sz="2600" b="1" dirty="0">
                <a:solidFill>
                  <a:srgbClr val="FF0000"/>
                </a:solidFill>
                <a:latin typeface="+mj-lt"/>
              </a:rPr>
              <a:t>Operasional Rumah Desa sehat (PID PSDM).</a:t>
            </a:r>
          </a:p>
          <a:p>
            <a:pPr marL="908050" lvl="1" indent="-457200">
              <a:spcAft>
                <a:spcPts val="0"/>
              </a:spcAft>
              <a:buFont typeface="+mj-lt"/>
              <a:buAutoNum type="arabicPeriod"/>
            </a:pPr>
            <a:r>
              <a:rPr lang="id-ID" sz="2600" b="1" dirty="0">
                <a:solidFill>
                  <a:srgbClr val="FF0000"/>
                </a:solidFill>
                <a:latin typeface="+mj-lt"/>
              </a:rPr>
              <a:t>Kegiatan yang telah dituangkan dalam  kartu komitmen pada Bursa Inovasi Desa</a:t>
            </a:r>
          </a:p>
          <a:p>
            <a:pPr marL="457200" indent="-457200">
              <a:spcAft>
                <a:spcPts val="0"/>
              </a:spcAft>
              <a:buFont typeface="+mj-lt"/>
              <a:buAutoNum type="alphaUcPeriod"/>
            </a:pPr>
            <a:r>
              <a:rPr lang="id-ID" sz="2400" dirty="0">
                <a:latin typeface="+mj-lt"/>
              </a:rPr>
              <a:t>Bidang Pemberdayaan Masyarakat Desa</a:t>
            </a:r>
          </a:p>
          <a:p>
            <a:pPr marL="793750" lvl="1" indent="-342900">
              <a:spcAft>
                <a:spcPts val="0"/>
              </a:spcAft>
              <a:buFont typeface="+mj-lt"/>
              <a:buAutoNum type="arabicPeriod"/>
            </a:pPr>
            <a:r>
              <a:rPr lang="id-ID" sz="2400" dirty="0">
                <a:latin typeface="+mj-lt"/>
              </a:rPr>
              <a:t>Peningkatan kapasitas pengelola Lembaga Ekonomi Desa. </a:t>
            </a:r>
            <a:endParaRPr lang="en-US" sz="2400" dirty="0">
              <a:latin typeface="+mj-lt"/>
            </a:endParaRPr>
          </a:p>
          <a:p>
            <a:pPr marL="793750" lvl="1" indent="-342900">
              <a:spcAft>
                <a:spcPts val="0"/>
              </a:spcAft>
              <a:buFont typeface="+mj-lt"/>
              <a:buAutoNum type="arabicPeriod"/>
            </a:pPr>
            <a:r>
              <a:rPr lang="id-ID" sz="2600" b="1" dirty="0">
                <a:solidFill>
                  <a:srgbClr val="FF0000"/>
                </a:solidFill>
                <a:latin typeface="+mj-lt"/>
              </a:rPr>
              <a:t>Kegiatan yang telah dituangkan dalam kartu komitmen pada Bursa Inovasi Desa.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6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EBB1-33E5-4B31-B676-72781522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10" y="291902"/>
            <a:ext cx="10959379" cy="587136"/>
          </a:xfrm>
        </p:spPr>
        <p:txBody>
          <a:bodyPr/>
          <a:lstStyle/>
          <a:p>
            <a:r>
              <a:rPr lang="id-ID" dirty="0"/>
              <a:t>REKAP KARTU KOMITMEN KEC. SEMIN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E893B7-D130-4C33-AFA8-0AB2EB6E9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813459"/>
              </p:ext>
            </p:extLst>
          </p:nvPr>
        </p:nvGraphicFramePr>
        <p:xfrm>
          <a:off x="616310" y="1094510"/>
          <a:ext cx="10959379" cy="471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835">
                  <a:extLst>
                    <a:ext uri="{9D8B030D-6E8A-4147-A177-3AD203B41FA5}">
                      <a16:colId xmlns:a16="http://schemas.microsoft.com/office/drawing/2014/main" val="1894990614"/>
                    </a:ext>
                  </a:extLst>
                </a:gridCol>
                <a:gridCol w="3858708">
                  <a:extLst>
                    <a:ext uri="{9D8B030D-6E8A-4147-A177-3AD203B41FA5}">
                      <a16:colId xmlns:a16="http://schemas.microsoft.com/office/drawing/2014/main" val="333376506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05518393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1533507267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863231743"/>
                    </a:ext>
                  </a:extLst>
                </a:gridCol>
              </a:tblGrid>
              <a:tr h="674572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NO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DESA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INFRA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PSDM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W-PEL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157191"/>
                  </a:ext>
                </a:extLst>
              </a:tr>
              <a:tr h="32295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Kalitekuk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458615"/>
                  </a:ext>
                </a:extLst>
              </a:tr>
              <a:tr h="364518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Kemejing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7953094"/>
                  </a:ext>
                </a:extLst>
              </a:tr>
              <a:tr h="35066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Bulurejo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386226"/>
                  </a:ext>
                </a:extLst>
              </a:tr>
              <a:tr h="37837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Sumberejo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106310"/>
                  </a:ext>
                </a:extLst>
              </a:tr>
              <a:tr h="37837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Bendung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518820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Candirejo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7359214"/>
                  </a:ext>
                </a:extLst>
              </a:tr>
              <a:tr h="37837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Rejosari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55409"/>
                  </a:ext>
                </a:extLst>
              </a:tr>
              <a:tr h="35066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Karangsari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5133367"/>
                  </a:ext>
                </a:extLst>
              </a:tr>
              <a:tr h="32295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Pundungsari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312490"/>
                  </a:ext>
                </a:extLst>
              </a:tr>
              <a:tr h="32295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Semin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829610"/>
                  </a:ext>
                </a:extLst>
              </a:tr>
              <a:tr h="563870">
                <a:tc gridSpan="2"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JUMLAH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17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45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/>
                        <a:t>30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207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04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7C69-A25F-41D4-BB2E-D3FE0AFE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8904"/>
            <a:ext cx="9601200" cy="679174"/>
          </a:xfrm>
        </p:spPr>
        <p:txBody>
          <a:bodyPr>
            <a:normAutofit/>
          </a:bodyPr>
          <a:lstStyle/>
          <a:p>
            <a:r>
              <a:rPr lang="id-ID" dirty="0">
                <a:latin typeface="Bookman Old Style" panose="02050604050505020204" pitchFamily="18" charset="0"/>
              </a:rPr>
              <a:t>Tahapan Penyusunan RKPDesa 2020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2E1F844-EA9E-4514-994F-4EC9865B5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7"/>
          <a:stretch/>
        </p:blipFill>
        <p:spPr>
          <a:xfrm>
            <a:off x="4333505" y="2377433"/>
            <a:ext cx="4214750" cy="2640048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BA76AE-304F-4CAF-A868-2F4410EAF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869251"/>
              </p:ext>
            </p:extLst>
          </p:nvPr>
        </p:nvGraphicFramePr>
        <p:xfrm>
          <a:off x="808383" y="1087883"/>
          <a:ext cx="11118573" cy="531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85880C-F786-4675-9762-7D206961E472}"/>
              </a:ext>
            </a:extLst>
          </p:cNvPr>
          <p:cNvCxnSpPr>
            <a:cxnSpLocks/>
          </p:cNvCxnSpPr>
          <p:nvPr/>
        </p:nvCxnSpPr>
        <p:spPr>
          <a:xfrm>
            <a:off x="7606146" y="1656220"/>
            <a:ext cx="1371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9FBAC7D-3DA0-48B8-AFF4-5E0D67768032}"/>
              </a:ext>
            </a:extLst>
          </p:cNvPr>
          <p:cNvSpPr/>
          <p:nvPr/>
        </p:nvSpPr>
        <p:spPr>
          <a:xfrm>
            <a:off x="9039183" y="1316642"/>
            <a:ext cx="2344434" cy="6791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AKHIR SEPTEMBER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8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497</TotalTime>
  <Words>983</Words>
  <Application>Microsoft Office PowerPoint</Application>
  <PresentationFormat>Widescreen</PresentationFormat>
  <Paragraphs>230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Bahnschrift SemiBold Condensed</vt:lpstr>
      <vt:lpstr>Bernard MT Condensed</vt:lpstr>
      <vt:lpstr>Bookman Old Style</vt:lpstr>
      <vt:lpstr>Calibri</vt:lpstr>
      <vt:lpstr>Cooper Black</vt:lpstr>
      <vt:lpstr>Georgia</vt:lpstr>
      <vt:lpstr>Palatino Linotype</vt:lpstr>
      <vt:lpstr>Rockwell</vt:lpstr>
      <vt:lpstr>Tahoma</vt:lpstr>
      <vt:lpstr>Wingdings</vt:lpstr>
      <vt:lpstr>Gallery</vt:lpstr>
      <vt:lpstr> MENGAWAL KOMITMEN DESA DALAM BURSA INOVASI DESA  KE DALAM RKPDESA 2020</vt:lpstr>
      <vt:lpstr>PowerPoint Presentation</vt:lpstr>
      <vt:lpstr>PowerPoint Presentation</vt:lpstr>
      <vt:lpstr>PowerPoint Presentation</vt:lpstr>
      <vt:lpstr>Status DD Tahap III</vt:lpstr>
      <vt:lpstr>PowerPoint Presentation</vt:lpstr>
      <vt:lpstr>PowerPoint Presentation</vt:lpstr>
      <vt:lpstr>REKAP KARTU KOMITMEN KEC. SEMIN</vt:lpstr>
      <vt:lpstr>Tahapan Penyusunan RKPDesa 2020</vt:lpstr>
      <vt:lpstr>Penggunaan DD Utk Pencegahan dan Penanganan Stunting</vt:lpstr>
      <vt:lpstr>PowerPoint Presentation</vt:lpstr>
      <vt:lpstr>Kegiatan Pencegahan Stunting</vt:lpstr>
      <vt:lpstr>Kegiatan Pencegahan Stunting</vt:lpstr>
      <vt:lpstr>Kegiatan Pencegahan Stunting</vt:lpstr>
      <vt:lpstr>Kegiatan Pencegahan Stunting</vt:lpstr>
      <vt:lpstr>PEMBIAYAAN  RDS, REMBUG STUNTING &amp; KPM</vt:lpstr>
      <vt:lpstr>Syarat Penyaluran Dana Desa </vt:lpstr>
      <vt:lpstr>PowerPoint Presentation</vt:lpstr>
      <vt:lpstr>Penyusunan Laporan Konvergensi Stunting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Pelaksanaan Dana Desa Gunungkidul</dc:title>
  <dc:creator>HERRY SANTOSO</dc:creator>
  <cp:lastModifiedBy>HERRY SANTOSO</cp:lastModifiedBy>
  <cp:revision>29</cp:revision>
  <dcterms:created xsi:type="dcterms:W3CDTF">2019-09-18T03:07:03Z</dcterms:created>
  <dcterms:modified xsi:type="dcterms:W3CDTF">2019-09-27T03:02:09Z</dcterms:modified>
</cp:coreProperties>
</file>